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256" r:id="rId2"/>
    <p:sldId id="264" r:id="rId3"/>
    <p:sldId id="308" r:id="rId4"/>
    <p:sldId id="349" r:id="rId5"/>
    <p:sldId id="413" r:id="rId6"/>
    <p:sldId id="323" r:id="rId7"/>
    <p:sldId id="351" r:id="rId8"/>
    <p:sldId id="353" r:id="rId9"/>
    <p:sldId id="354" r:id="rId10"/>
    <p:sldId id="355" r:id="rId11"/>
    <p:sldId id="356" r:id="rId12"/>
    <p:sldId id="333" r:id="rId13"/>
    <p:sldId id="357" r:id="rId14"/>
    <p:sldId id="334" r:id="rId15"/>
    <p:sldId id="347" r:id="rId16"/>
    <p:sldId id="335" r:id="rId17"/>
    <p:sldId id="336" r:id="rId18"/>
    <p:sldId id="338" r:id="rId19"/>
    <p:sldId id="350" r:id="rId20"/>
    <p:sldId id="339" r:id="rId21"/>
    <p:sldId id="340" r:id="rId22"/>
    <p:sldId id="341" r:id="rId23"/>
    <p:sldId id="337" r:id="rId24"/>
    <p:sldId id="342" r:id="rId25"/>
    <p:sldId id="344" r:id="rId26"/>
    <p:sldId id="348" r:id="rId27"/>
    <p:sldId id="343" r:id="rId28"/>
    <p:sldId id="318" r:id="rId29"/>
    <p:sldId id="324" r:id="rId30"/>
    <p:sldId id="345" r:id="rId31"/>
    <p:sldId id="325" r:id="rId32"/>
    <p:sldId id="346" r:id="rId33"/>
    <p:sldId id="285" r:id="rId34"/>
    <p:sldId id="328" r:id="rId35"/>
    <p:sldId id="412" r:id="rId36"/>
    <p:sldId id="317" r:id="rId37"/>
    <p:sldId id="332" r:id="rId38"/>
    <p:sldId id="287" r:id="rId39"/>
    <p:sldId id="352" r:id="rId40"/>
    <p:sldId id="320" r:id="rId41"/>
    <p:sldId id="327" r:id="rId42"/>
    <p:sldId id="330" r:id="rId43"/>
    <p:sldId id="331" r:id="rId44"/>
    <p:sldId id="407" r:id="rId45"/>
    <p:sldId id="409" r:id="rId46"/>
    <p:sldId id="410" r:id="rId47"/>
    <p:sldId id="411" r:id="rId48"/>
    <p:sldId id="408" r:id="rId49"/>
    <p:sldId id="401" r:id="rId50"/>
    <p:sldId id="402" r:id="rId51"/>
    <p:sldId id="403" r:id="rId52"/>
    <p:sldId id="404" r:id="rId53"/>
    <p:sldId id="405" r:id="rId54"/>
    <p:sldId id="406" r:id="rId55"/>
    <p:sldId id="321" r:id="rId56"/>
    <p:sldId id="316" r:id="rId57"/>
    <p:sldId id="358" r:id="rId58"/>
    <p:sldId id="387" r:id="rId59"/>
    <p:sldId id="265" r:id="rId60"/>
    <p:sldId id="366" r:id="rId61"/>
    <p:sldId id="367" r:id="rId62"/>
    <p:sldId id="368" r:id="rId63"/>
    <p:sldId id="369" r:id="rId64"/>
    <p:sldId id="380" r:id="rId65"/>
    <p:sldId id="370" r:id="rId66"/>
    <p:sldId id="361" r:id="rId67"/>
    <p:sldId id="363" r:id="rId68"/>
    <p:sldId id="362" r:id="rId69"/>
    <p:sldId id="295" r:id="rId70"/>
    <p:sldId id="372" r:id="rId71"/>
    <p:sldId id="377" r:id="rId72"/>
    <p:sldId id="300" r:id="rId73"/>
    <p:sldId id="381" r:id="rId74"/>
    <p:sldId id="294" r:id="rId75"/>
    <p:sldId id="384" r:id="rId76"/>
    <p:sldId id="385" r:id="rId77"/>
    <p:sldId id="386" r:id="rId78"/>
    <p:sldId id="301" r:id="rId79"/>
    <p:sldId id="382" r:id="rId80"/>
    <p:sldId id="383" r:id="rId81"/>
    <p:sldId id="376" r:id="rId82"/>
    <p:sldId id="298" r:id="rId83"/>
    <p:sldId id="389" r:id="rId84"/>
    <p:sldId id="388" r:id="rId85"/>
    <p:sldId id="390" r:id="rId86"/>
    <p:sldId id="391" r:id="rId87"/>
    <p:sldId id="307" r:id="rId88"/>
    <p:sldId id="392" r:id="rId89"/>
    <p:sldId id="393" r:id="rId90"/>
    <p:sldId id="394" r:id="rId91"/>
    <p:sldId id="395" r:id="rId92"/>
    <p:sldId id="396" r:id="rId93"/>
    <p:sldId id="397" r:id="rId94"/>
    <p:sldId id="398" r:id="rId95"/>
    <p:sldId id="399" r:id="rId96"/>
    <p:sldId id="400" r:id="rId97"/>
    <p:sldId id="311" r:id="rId98"/>
    <p:sldId id="371" r:id="rId99"/>
    <p:sldId id="312" r:id="rId100"/>
    <p:sldId id="378" r:id="rId101"/>
    <p:sldId id="379"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FF0000"/>
    <a:srgbClr val="5B9BD5"/>
    <a:srgbClr val="65548A"/>
    <a:srgbClr val="9F86D5"/>
    <a:srgbClr val="D74B62"/>
    <a:srgbClr val="FF9000"/>
    <a:srgbClr val="8F7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9"/>
    <p:restoredTop sz="94780"/>
  </p:normalViewPr>
  <p:slideViewPr>
    <p:cSldViewPr snapToGrid="0" snapToObjects="1">
      <p:cViewPr>
        <p:scale>
          <a:sx n="90" d="100"/>
          <a:sy n="90" d="100"/>
        </p:scale>
        <p:origin x="2376" y="2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ill Sans Light"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ill Sans Light" charset="0"/>
              </a:defRPr>
            </a:lvl1pPr>
          </a:lstStyle>
          <a:p>
            <a:fld id="{F0E48380-5323-BE43-B250-AD9F2B16BFB7}" type="datetimeFigureOut">
              <a:rPr lang="en-US" smtClean="0"/>
              <a:pPr/>
              <a:t>4/5/17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ill Sans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ill Sans Light" charset="0"/>
              </a:defRPr>
            </a:lvl1pPr>
          </a:lstStyle>
          <a:p>
            <a:fld id="{D9437E4F-B0BF-7B44-A08C-834627A4C47A}" type="slidenum">
              <a:rPr lang="en-US" smtClean="0"/>
              <a:pPr/>
              <a:t>‹#›</a:t>
            </a:fld>
            <a:endParaRPr lang="en-US" dirty="0"/>
          </a:p>
        </p:txBody>
      </p:sp>
    </p:spTree>
    <p:extLst>
      <p:ext uri="{BB962C8B-B14F-4D97-AF65-F5344CB8AC3E}">
        <p14:creationId xmlns:p14="http://schemas.microsoft.com/office/powerpoint/2010/main" val="2007352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ill Sans Light" charset="0"/>
        <a:ea typeface="+mn-ea"/>
        <a:cs typeface="+mn-cs"/>
      </a:defRPr>
    </a:lvl1pPr>
    <a:lvl2pPr marL="457200" algn="l" defTabSz="914400" rtl="0" eaLnBrk="1" latinLnBrk="0" hangingPunct="1">
      <a:defRPr sz="1200" b="0" i="0" kern="1200">
        <a:solidFill>
          <a:schemeClr val="tx1"/>
        </a:solidFill>
        <a:latin typeface="Gill Sans Light" charset="0"/>
        <a:ea typeface="+mn-ea"/>
        <a:cs typeface="+mn-cs"/>
      </a:defRPr>
    </a:lvl2pPr>
    <a:lvl3pPr marL="914400" algn="l" defTabSz="914400" rtl="0" eaLnBrk="1" latinLnBrk="0" hangingPunct="1">
      <a:defRPr sz="1200" b="0" i="0" kern="1200">
        <a:solidFill>
          <a:schemeClr val="tx1"/>
        </a:solidFill>
        <a:latin typeface="Gill Sans Light" charset="0"/>
        <a:ea typeface="+mn-ea"/>
        <a:cs typeface="+mn-cs"/>
      </a:defRPr>
    </a:lvl3pPr>
    <a:lvl4pPr marL="1371600" algn="l" defTabSz="914400" rtl="0" eaLnBrk="1" latinLnBrk="0" hangingPunct="1">
      <a:defRPr sz="1200" b="0" i="0" kern="1200">
        <a:solidFill>
          <a:schemeClr val="tx1"/>
        </a:solidFill>
        <a:latin typeface="Gill Sans Light" charset="0"/>
        <a:ea typeface="+mn-ea"/>
        <a:cs typeface="+mn-cs"/>
      </a:defRPr>
    </a:lvl4pPr>
    <a:lvl5pPr marL="1828800" algn="l" defTabSz="914400" rtl="0" eaLnBrk="1" latinLnBrk="0" hangingPunct="1">
      <a:defRPr sz="1200" b="0" i="0" kern="1200">
        <a:solidFill>
          <a:schemeClr val="tx1"/>
        </a:solidFill>
        <a:latin typeface="Gill Sans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a:t>
            </a:fld>
            <a:endParaRPr lang="en-US"/>
          </a:p>
        </p:txBody>
      </p:sp>
    </p:spTree>
    <p:extLst>
      <p:ext uri="{BB962C8B-B14F-4D97-AF65-F5344CB8AC3E}">
        <p14:creationId xmlns:p14="http://schemas.microsoft.com/office/powerpoint/2010/main" val="544409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31</a:t>
            </a:fld>
            <a:endParaRPr lang="en-US"/>
          </a:p>
        </p:txBody>
      </p:sp>
    </p:spTree>
    <p:extLst>
      <p:ext uri="{BB962C8B-B14F-4D97-AF65-F5344CB8AC3E}">
        <p14:creationId xmlns:p14="http://schemas.microsoft.com/office/powerpoint/2010/main" val="413059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32</a:t>
            </a:fld>
            <a:endParaRPr lang="en-US"/>
          </a:p>
        </p:txBody>
      </p:sp>
    </p:spTree>
    <p:extLst>
      <p:ext uri="{BB962C8B-B14F-4D97-AF65-F5344CB8AC3E}">
        <p14:creationId xmlns:p14="http://schemas.microsoft.com/office/powerpoint/2010/main" val="167923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33</a:t>
            </a:fld>
            <a:endParaRPr lang="en-US"/>
          </a:p>
        </p:txBody>
      </p:sp>
    </p:spTree>
    <p:extLst>
      <p:ext uri="{BB962C8B-B14F-4D97-AF65-F5344CB8AC3E}">
        <p14:creationId xmlns:p14="http://schemas.microsoft.com/office/powerpoint/2010/main" val="1774618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34</a:t>
            </a:fld>
            <a:endParaRPr lang="en-US"/>
          </a:p>
        </p:txBody>
      </p:sp>
    </p:spTree>
    <p:extLst>
      <p:ext uri="{BB962C8B-B14F-4D97-AF65-F5344CB8AC3E}">
        <p14:creationId xmlns:p14="http://schemas.microsoft.com/office/powerpoint/2010/main" val="200418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35</a:t>
            </a:fld>
            <a:endParaRPr lang="en-US"/>
          </a:p>
        </p:txBody>
      </p:sp>
    </p:spTree>
    <p:extLst>
      <p:ext uri="{BB962C8B-B14F-4D97-AF65-F5344CB8AC3E}">
        <p14:creationId xmlns:p14="http://schemas.microsoft.com/office/powerpoint/2010/main" val="345033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36</a:t>
            </a:fld>
            <a:endParaRPr lang="en-US"/>
          </a:p>
        </p:txBody>
      </p:sp>
    </p:spTree>
    <p:extLst>
      <p:ext uri="{BB962C8B-B14F-4D97-AF65-F5344CB8AC3E}">
        <p14:creationId xmlns:p14="http://schemas.microsoft.com/office/powerpoint/2010/main" val="233390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37</a:t>
            </a:fld>
            <a:endParaRPr lang="en-US"/>
          </a:p>
        </p:txBody>
      </p:sp>
    </p:spTree>
    <p:extLst>
      <p:ext uri="{BB962C8B-B14F-4D97-AF65-F5344CB8AC3E}">
        <p14:creationId xmlns:p14="http://schemas.microsoft.com/office/powerpoint/2010/main" val="1560143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49</a:t>
            </a:fld>
            <a:endParaRPr lang="en-US"/>
          </a:p>
        </p:txBody>
      </p:sp>
    </p:spTree>
    <p:extLst>
      <p:ext uri="{BB962C8B-B14F-4D97-AF65-F5344CB8AC3E}">
        <p14:creationId xmlns:p14="http://schemas.microsoft.com/office/powerpoint/2010/main" val="147652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50</a:t>
            </a:fld>
            <a:endParaRPr lang="en-US"/>
          </a:p>
        </p:txBody>
      </p:sp>
    </p:spTree>
    <p:extLst>
      <p:ext uri="{BB962C8B-B14F-4D97-AF65-F5344CB8AC3E}">
        <p14:creationId xmlns:p14="http://schemas.microsoft.com/office/powerpoint/2010/main" val="958221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51</a:t>
            </a:fld>
            <a:endParaRPr lang="en-US"/>
          </a:p>
        </p:txBody>
      </p:sp>
    </p:spTree>
    <p:extLst>
      <p:ext uri="{BB962C8B-B14F-4D97-AF65-F5344CB8AC3E}">
        <p14:creationId xmlns:p14="http://schemas.microsoft.com/office/powerpoint/2010/main" val="198596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15</a:t>
            </a:fld>
            <a:endParaRPr lang="en-US"/>
          </a:p>
        </p:txBody>
      </p:sp>
    </p:spTree>
    <p:extLst>
      <p:ext uri="{BB962C8B-B14F-4D97-AF65-F5344CB8AC3E}">
        <p14:creationId xmlns:p14="http://schemas.microsoft.com/office/powerpoint/2010/main" val="814586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52</a:t>
            </a:fld>
            <a:endParaRPr lang="en-US"/>
          </a:p>
        </p:txBody>
      </p:sp>
    </p:spTree>
    <p:extLst>
      <p:ext uri="{BB962C8B-B14F-4D97-AF65-F5344CB8AC3E}">
        <p14:creationId xmlns:p14="http://schemas.microsoft.com/office/powerpoint/2010/main" val="1204664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53</a:t>
            </a:fld>
            <a:endParaRPr lang="en-US"/>
          </a:p>
        </p:txBody>
      </p:sp>
    </p:spTree>
    <p:extLst>
      <p:ext uri="{BB962C8B-B14F-4D97-AF65-F5344CB8AC3E}">
        <p14:creationId xmlns:p14="http://schemas.microsoft.com/office/powerpoint/2010/main" val="155976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54</a:t>
            </a:fld>
            <a:endParaRPr lang="en-US"/>
          </a:p>
        </p:txBody>
      </p:sp>
    </p:spTree>
    <p:extLst>
      <p:ext uri="{BB962C8B-B14F-4D97-AF65-F5344CB8AC3E}">
        <p14:creationId xmlns:p14="http://schemas.microsoft.com/office/powerpoint/2010/main" val="1046628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55</a:t>
            </a:fld>
            <a:endParaRPr lang="en-US"/>
          </a:p>
        </p:txBody>
      </p:sp>
    </p:spTree>
    <p:extLst>
      <p:ext uri="{BB962C8B-B14F-4D97-AF65-F5344CB8AC3E}">
        <p14:creationId xmlns:p14="http://schemas.microsoft.com/office/powerpoint/2010/main" val="176754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56</a:t>
            </a:fld>
            <a:endParaRPr lang="en-US"/>
          </a:p>
        </p:txBody>
      </p:sp>
    </p:spTree>
    <p:extLst>
      <p:ext uri="{BB962C8B-B14F-4D97-AF65-F5344CB8AC3E}">
        <p14:creationId xmlns:p14="http://schemas.microsoft.com/office/powerpoint/2010/main" val="2123832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57</a:t>
            </a:fld>
            <a:endParaRPr lang="en-US"/>
          </a:p>
        </p:txBody>
      </p:sp>
    </p:spTree>
    <p:extLst>
      <p:ext uri="{BB962C8B-B14F-4D97-AF65-F5344CB8AC3E}">
        <p14:creationId xmlns:p14="http://schemas.microsoft.com/office/powerpoint/2010/main" val="103134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Gill Sans Light" charset="0"/>
                <a:ea typeface="+mn-ea"/>
                <a:cs typeface="+mn-cs"/>
              </a:rPr>
              <a:t>Several fit statistics are reported for each model. In addition to reporting chi-square (v2) and remaining degrees of freedom (</a:t>
            </a:r>
            <a:r>
              <a:rPr lang="en-US" sz="1200" b="0" i="0" kern="1200" dirty="0" err="1" smtClean="0">
                <a:solidFill>
                  <a:schemeClr val="tx1"/>
                </a:solidFill>
                <a:effectLst/>
                <a:latin typeface="Gill Sans Light" charset="0"/>
                <a:ea typeface="+mn-ea"/>
                <a:cs typeface="+mn-cs"/>
              </a:rPr>
              <a:t>df</a:t>
            </a:r>
            <a:r>
              <a:rPr lang="en-US" sz="1200" b="0" i="0" kern="1200" dirty="0" smtClean="0">
                <a:solidFill>
                  <a:schemeClr val="tx1"/>
                </a:solidFill>
                <a:effectLst/>
                <a:latin typeface="Gill Sans Light" charset="0"/>
                <a:ea typeface="+mn-ea"/>
                <a:cs typeface="+mn-cs"/>
              </a:rPr>
              <a:t>), v2/</a:t>
            </a:r>
            <a:r>
              <a:rPr lang="en-US" sz="1200" b="0" i="0" kern="1200" dirty="0" err="1" smtClean="0">
                <a:solidFill>
                  <a:schemeClr val="tx1"/>
                </a:solidFill>
                <a:effectLst/>
                <a:latin typeface="Gill Sans Light" charset="0"/>
                <a:ea typeface="+mn-ea"/>
                <a:cs typeface="+mn-cs"/>
              </a:rPr>
              <a:t>df</a:t>
            </a:r>
            <a:r>
              <a:rPr lang="en-US" sz="1200" b="0" i="0" kern="1200" dirty="0" smtClean="0">
                <a:solidFill>
                  <a:schemeClr val="tx1"/>
                </a:solidFill>
                <a:effectLst/>
                <a:latin typeface="Gill Sans Light" charset="0"/>
                <a:ea typeface="+mn-ea"/>
                <a:cs typeface="+mn-cs"/>
              </a:rPr>
              <a:t> served as a ‘‘badness-of-fit’’ statistic. Values above 2 are assumed to reflect a significant difference between the observed and reproduced </a:t>
            </a:r>
            <a:r>
              <a:rPr lang="en-US" sz="1200" b="0" i="0" kern="1200" dirty="0" err="1" smtClean="0">
                <a:solidFill>
                  <a:schemeClr val="tx1"/>
                </a:solidFill>
                <a:effectLst/>
                <a:latin typeface="Gill Sans Light" charset="0"/>
                <a:ea typeface="+mn-ea"/>
                <a:cs typeface="+mn-cs"/>
              </a:rPr>
              <a:t>covari</a:t>
            </a:r>
            <a:r>
              <a:rPr lang="en-US" sz="1200" b="0" i="0" kern="1200" dirty="0" smtClean="0">
                <a:solidFill>
                  <a:schemeClr val="tx1"/>
                </a:solidFill>
                <a:effectLst/>
                <a:latin typeface="Gill Sans Light" charset="0"/>
                <a:ea typeface="+mn-ea"/>
                <a:cs typeface="+mn-cs"/>
              </a:rPr>
              <a:t>- </a:t>
            </a:r>
            <a:r>
              <a:rPr lang="en-US" sz="1200" b="0" i="0" kern="1200" dirty="0" err="1" smtClean="0">
                <a:solidFill>
                  <a:schemeClr val="tx1"/>
                </a:solidFill>
                <a:effectLst/>
                <a:latin typeface="Gill Sans Light" charset="0"/>
                <a:ea typeface="+mn-ea"/>
                <a:cs typeface="+mn-cs"/>
              </a:rPr>
              <a:t>ance</a:t>
            </a:r>
            <a:r>
              <a:rPr lang="en-US" sz="1200" b="0" i="0" kern="1200" dirty="0" smtClean="0">
                <a:solidFill>
                  <a:schemeClr val="tx1"/>
                </a:solidFill>
                <a:effectLst/>
                <a:latin typeface="Gill Sans Light" charset="0"/>
                <a:ea typeface="+mn-ea"/>
                <a:cs typeface="+mn-cs"/>
              </a:rPr>
              <a:t> matrices. Additional statistics include root mean square error of approximation (RMSEA), which estimates the model fit to the population, and standardized root </a:t>
            </a:r>
            <a:r>
              <a:rPr lang="en-US" sz="1200" b="0" i="0" kern="1200" baseline="0" dirty="0" smtClean="0">
                <a:solidFill>
                  <a:schemeClr val="tx1"/>
                </a:solidFill>
                <a:effectLst/>
                <a:latin typeface="Gill Sans Light" charset="0"/>
                <a:ea typeface="+mn-ea"/>
                <a:cs typeface="+mn-cs"/>
              </a:rPr>
              <a:t> </a:t>
            </a:r>
            <a:r>
              <a:rPr lang="en-US" sz="1200" b="0" i="0" kern="1200" dirty="0" smtClean="0">
                <a:solidFill>
                  <a:schemeClr val="tx1"/>
                </a:solidFill>
                <a:effectLst/>
                <a:latin typeface="Gill Sans Light" charset="0"/>
                <a:ea typeface="+mn-ea"/>
                <a:cs typeface="+mn-cs"/>
              </a:rPr>
              <a:t>mean square residual (SRMR), which reflects average </a:t>
            </a:r>
            <a:r>
              <a:rPr lang="en-US" sz="1200" b="0" i="0" kern="1200" dirty="0" err="1" smtClean="0">
                <a:solidFill>
                  <a:schemeClr val="tx1"/>
                </a:solidFill>
                <a:effectLst/>
                <a:latin typeface="Gill Sans Light" charset="0"/>
                <a:ea typeface="+mn-ea"/>
                <a:cs typeface="+mn-cs"/>
              </a:rPr>
              <a:t>devi</a:t>
            </a:r>
            <a:r>
              <a:rPr lang="en-US" sz="1200" b="0" i="0" kern="1200" dirty="0" smtClean="0">
                <a:solidFill>
                  <a:schemeClr val="tx1"/>
                </a:solidFill>
                <a:effectLst/>
                <a:latin typeface="Gill Sans Light" charset="0"/>
                <a:ea typeface="+mn-ea"/>
                <a:cs typeface="+mn-cs"/>
              </a:rPr>
              <a:t>- </a:t>
            </a:r>
            <a:r>
              <a:rPr lang="en-US" sz="1200" b="0" i="0" kern="1200" dirty="0" err="1" smtClean="0">
                <a:solidFill>
                  <a:schemeClr val="tx1"/>
                </a:solidFill>
                <a:effectLst/>
                <a:latin typeface="Gill Sans Light" charset="0"/>
                <a:ea typeface="+mn-ea"/>
                <a:cs typeface="+mn-cs"/>
              </a:rPr>
              <a:t>ation</a:t>
            </a:r>
            <a:r>
              <a:rPr lang="en-US" sz="1200" b="0" i="0" kern="1200" dirty="0" smtClean="0">
                <a:solidFill>
                  <a:schemeClr val="tx1"/>
                </a:solidFill>
                <a:effectLst/>
                <a:latin typeface="Gill Sans Light" charset="0"/>
                <a:ea typeface="+mn-ea"/>
                <a:cs typeface="+mn-cs"/>
              </a:rPr>
              <a:t> of the reproduced covariance matrix from the observed. For these indices, values below .05 are ideal, but up to .08 is acceptable (Browne &amp; </a:t>
            </a:r>
            <a:r>
              <a:rPr lang="en-US" sz="1200" b="0" i="0" kern="1200" dirty="0" err="1" smtClean="0">
                <a:solidFill>
                  <a:schemeClr val="tx1"/>
                </a:solidFill>
                <a:effectLst/>
                <a:latin typeface="Gill Sans Light" charset="0"/>
                <a:ea typeface="+mn-ea"/>
                <a:cs typeface="+mn-cs"/>
              </a:rPr>
              <a:t>Cudeck</a:t>
            </a:r>
            <a:r>
              <a:rPr lang="en-US" sz="1200" b="0" i="0" kern="1200" dirty="0" smtClean="0">
                <a:solidFill>
                  <a:schemeClr val="tx1"/>
                </a:solidFill>
                <a:effectLst/>
                <a:latin typeface="Gill Sans Light" charset="0"/>
                <a:ea typeface="+mn-ea"/>
                <a:cs typeface="+mn-cs"/>
              </a:rPr>
              <a:t>, 1993; Kline, 1998). Non-normed fit index (NNFI) and comparative fit index (CFI) compare the hypothesized model relative to one in which observed variables are assumed to be </a:t>
            </a:r>
            <a:r>
              <a:rPr lang="en-US" sz="1200" b="0" i="0" kern="1200" dirty="0" err="1" smtClean="0">
                <a:solidFill>
                  <a:schemeClr val="tx1"/>
                </a:solidFill>
                <a:effectLst/>
                <a:latin typeface="Gill Sans Light" charset="0"/>
                <a:ea typeface="+mn-ea"/>
                <a:cs typeface="+mn-cs"/>
              </a:rPr>
              <a:t>uncor</a:t>
            </a:r>
            <a:r>
              <a:rPr lang="en-US" sz="1200" b="0" i="0" kern="1200" dirty="0" smtClean="0">
                <a:solidFill>
                  <a:schemeClr val="tx1"/>
                </a:solidFill>
                <a:effectLst/>
                <a:latin typeface="Gill Sans Light" charset="0"/>
                <a:ea typeface="+mn-ea"/>
                <a:cs typeface="+mn-cs"/>
              </a:rPr>
              <a:t>- related. For these statistics, values above .95 represent a good fit (Hu &amp; </a:t>
            </a:r>
            <a:r>
              <a:rPr lang="en-US" sz="1200" b="0" i="0" kern="1200" dirty="0" err="1" smtClean="0">
                <a:solidFill>
                  <a:schemeClr val="tx1"/>
                </a:solidFill>
                <a:effectLst/>
                <a:latin typeface="Gill Sans Light" charset="0"/>
                <a:ea typeface="+mn-ea"/>
                <a:cs typeface="+mn-cs"/>
              </a:rPr>
              <a:t>Bentler</a:t>
            </a:r>
            <a:r>
              <a:rPr lang="en-US" sz="1200" b="0" i="0" kern="1200" dirty="0" smtClean="0">
                <a:solidFill>
                  <a:schemeClr val="tx1"/>
                </a:solidFill>
                <a:effectLst/>
                <a:latin typeface="Gill Sans Light" charset="0"/>
                <a:ea typeface="+mn-ea"/>
                <a:cs typeface="+mn-cs"/>
              </a:rPr>
              <a:t>, 1999). Model comparisons were made using change in v2 and change in </a:t>
            </a:r>
            <a:r>
              <a:rPr lang="en-US" sz="1200" b="0" i="0" kern="1200" dirty="0" err="1" smtClean="0">
                <a:solidFill>
                  <a:schemeClr val="tx1"/>
                </a:solidFill>
                <a:effectLst/>
                <a:latin typeface="Gill Sans Light" charset="0"/>
                <a:ea typeface="+mn-ea"/>
                <a:cs typeface="+mn-cs"/>
              </a:rPr>
              <a:t>Akaike’s</a:t>
            </a:r>
            <a:r>
              <a:rPr lang="en-US" sz="1200" b="0" i="0" kern="1200" dirty="0" smtClean="0">
                <a:solidFill>
                  <a:schemeClr val="tx1"/>
                </a:solidFill>
                <a:effectLst/>
                <a:latin typeface="Gill Sans Light" charset="0"/>
                <a:ea typeface="+mn-ea"/>
                <a:cs typeface="+mn-cs"/>
              </a:rPr>
              <a:t> (1987) information criterion (AIC). AIC is a measure of model par- simony which takes into account both goodness-of-fit and number of to-be-estimated parameters. If a path is added and this results in a smaller AIC value, then it can be said that the loss of parsimony is offset by improved </a:t>
            </a:r>
            <a:r>
              <a:rPr lang="en-US" sz="1200" b="0" i="0" kern="1200" dirty="0" err="1" smtClean="0">
                <a:solidFill>
                  <a:schemeClr val="tx1"/>
                </a:solidFill>
                <a:effectLst/>
                <a:latin typeface="Gill Sans Light" charset="0"/>
                <a:ea typeface="+mn-ea"/>
                <a:cs typeface="+mn-cs"/>
              </a:rPr>
              <a:t>explana</a:t>
            </a:r>
            <a:r>
              <a:rPr lang="en-US" sz="1200" b="0" i="0" kern="1200" dirty="0" smtClean="0">
                <a:solidFill>
                  <a:schemeClr val="tx1"/>
                </a:solidFill>
                <a:effectLst/>
                <a:latin typeface="Gill Sans Light" charset="0"/>
                <a:ea typeface="+mn-ea"/>
                <a:cs typeface="+mn-cs"/>
              </a:rPr>
              <a:t>- tory power. </a:t>
            </a:r>
            <a:endParaRPr lang="en-US" dirty="0" smtClean="0"/>
          </a:p>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58</a:t>
            </a:fld>
            <a:endParaRPr lang="en-US"/>
          </a:p>
        </p:txBody>
      </p:sp>
    </p:spTree>
    <p:extLst>
      <p:ext uri="{BB962C8B-B14F-4D97-AF65-F5344CB8AC3E}">
        <p14:creationId xmlns:p14="http://schemas.microsoft.com/office/powerpoint/2010/main" val="598849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Gill Sans Light" charset="0"/>
                <a:ea typeface="+mn-ea"/>
                <a:cs typeface="+mn-cs"/>
              </a:rPr>
              <a:t>After between three and seven of these paired events (set size randomly determined), a cue prompted the </a:t>
            </a:r>
            <a:r>
              <a:rPr lang="en-US" sz="1200" b="0" i="0" kern="1200" dirty="0" err="1" smtClean="0">
                <a:solidFill>
                  <a:schemeClr val="tx1"/>
                </a:solidFill>
                <a:effectLst/>
                <a:latin typeface="Gill Sans Light" charset="0"/>
                <a:ea typeface="+mn-ea"/>
                <a:cs typeface="+mn-cs"/>
              </a:rPr>
              <a:t>partici</a:t>
            </a:r>
            <a:r>
              <a:rPr lang="en-US" sz="1200" b="0" i="0" kern="1200" dirty="0" smtClean="0">
                <a:solidFill>
                  <a:schemeClr val="tx1"/>
                </a:solidFill>
                <a:effectLst/>
                <a:latin typeface="Gill Sans Light" charset="0"/>
                <a:ea typeface="+mn-ea"/>
                <a:cs typeface="+mn-cs"/>
              </a:rPr>
              <a:t>- pants to report the letters in order. The participants responded by click- </a:t>
            </a:r>
            <a:r>
              <a:rPr lang="en-US" sz="1200" b="0" i="0" kern="1200" dirty="0" err="1" smtClean="0">
                <a:solidFill>
                  <a:schemeClr val="tx1"/>
                </a:solidFill>
                <a:effectLst/>
                <a:latin typeface="Gill Sans Light" charset="0"/>
                <a:ea typeface="+mn-ea"/>
                <a:cs typeface="+mn-cs"/>
              </a:rPr>
              <a:t>ing</a:t>
            </a:r>
            <a:r>
              <a:rPr lang="en-US" sz="1200" b="0" i="0" kern="1200" dirty="0" smtClean="0">
                <a:solidFill>
                  <a:schemeClr val="tx1"/>
                </a:solidFill>
                <a:effectLst/>
                <a:latin typeface="Gill Sans Light" charset="0"/>
                <a:ea typeface="+mn-ea"/>
                <a:cs typeface="+mn-cs"/>
              </a:rPr>
              <a:t> on the cells of a 4 3 grid displaying the 12 letters of the pool of items from which the to-be-remembered letters were sampled across trials. The </a:t>
            </a:r>
            <a:r>
              <a:rPr lang="en-US" sz="1200" b="0" i="0" kern="1200" dirty="0" err="1" smtClean="0">
                <a:solidFill>
                  <a:schemeClr val="tx1"/>
                </a:solidFill>
                <a:effectLst/>
                <a:latin typeface="Gill Sans Light" charset="0"/>
                <a:ea typeface="+mn-ea"/>
                <a:cs typeface="+mn-cs"/>
              </a:rPr>
              <a:t>RSpan</a:t>
            </a:r>
            <a:r>
              <a:rPr lang="en-US" sz="1200" b="0" i="0" kern="1200" dirty="0" smtClean="0">
                <a:solidFill>
                  <a:schemeClr val="tx1"/>
                </a:solidFill>
                <a:effectLst/>
                <a:latin typeface="Gill Sans Light" charset="0"/>
                <a:ea typeface="+mn-ea"/>
                <a:cs typeface="+mn-cs"/>
              </a:rPr>
              <a:t> task was identical to the </a:t>
            </a:r>
            <a:r>
              <a:rPr lang="en-US" sz="1200" b="0" i="0" kern="1200" dirty="0" err="1" smtClean="0">
                <a:solidFill>
                  <a:schemeClr val="tx1"/>
                </a:solidFill>
                <a:effectLst/>
                <a:latin typeface="Gill Sans Light" charset="0"/>
                <a:ea typeface="+mn-ea"/>
                <a:cs typeface="+mn-cs"/>
              </a:rPr>
              <a:t>OSpan</a:t>
            </a:r>
            <a:r>
              <a:rPr lang="en-US" sz="1200" b="0" i="0" kern="1200" dirty="0" smtClean="0">
                <a:solidFill>
                  <a:schemeClr val="tx1"/>
                </a:solidFill>
                <a:effectLst/>
                <a:latin typeface="Gill Sans Light" charset="0"/>
                <a:ea typeface="+mn-ea"/>
                <a:cs typeface="+mn-cs"/>
              </a:rPr>
              <a:t> task, except that the participants judged whether a sentence made sense in between </a:t>
            </a:r>
            <a:r>
              <a:rPr lang="en-US" sz="1200" b="0" i="0" kern="1200" dirty="0" err="1" smtClean="0">
                <a:solidFill>
                  <a:schemeClr val="tx1"/>
                </a:solidFill>
                <a:effectLst/>
                <a:latin typeface="Gill Sans Light" charset="0"/>
                <a:ea typeface="+mn-ea"/>
                <a:cs typeface="+mn-cs"/>
              </a:rPr>
              <a:t>encod</a:t>
            </a:r>
            <a:r>
              <a:rPr lang="en-US" sz="1200" b="0" i="0" kern="1200" dirty="0" smtClean="0">
                <a:solidFill>
                  <a:schemeClr val="tx1"/>
                </a:solidFill>
                <a:effectLst/>
                <a:latin typeface="Gill Sans Light" charset="0"/>
                <a:ea typeface="+mn-ea"/>
                <a:cs typeface="+mn-cs"/>
              </a:rPr>
              <a:t>- </a:t>
            </a:r>
            <a:r>
              <a:rPr lang="en-US" sz="1200" b="0" i="0" kern="1200" dirty="0" err="1" smtClean="0">
                <a:solidFill>
                  <a:schemeClr val="tx1"/>
                </a:solidFill>
                <a:effectLst/>
                <a:latin typeface="Gill Sans Light" charset="0"/>
                <a:ea typeface="+mn-ea"/>
                <a:cs typeface="+mn-cs"/>
              </a:rPr>
              <a:t>ing</a:t>
            </a:r>
            <a:r>
              <a:rPr lang="en-US" sz="1200" b="0" i="0" kern="1200" dirty="0" smtClean="0">
                <a:solidFill>
                  <a:schemeClr val="tx1"/>
                </a:solidFill>
                <a:effectLst/>
                <a:latin typeface="Gill Sans Light" charset="0"/>
                <a:ea typeface="+mn-ea"/>
                <a:cs typeface="+mn-cs"/>
              </a:rPr>
              <a:t> the to-be-remembered letters. The participants in the </a:t>
            </a:r>
            <a:r>
              <a:rPr lang="en-US" sz="1200" b="0" i="0" kern="1200" dirty="0" err="1" smtClean="0">
                <a:solidFill>
                  <a:schemeClr val="tx1"/>
                </a:solidFill>
                <a:effectLst/>
                <a:latin typeface="Gill Sans Light" charset="0"/>
                <a:ea typeface="+mn-ea"/>
                <a:cs typeface="+mn-cs"/>
              </a:rPr>
              <a:t>SymSpan</a:t>
            </a:r>
            <a:r>
              <a:rPr lang="en-US" sz="1200" b="0" i="0" kern="1200" dirty="0" smtClean="0">
                <a:solidFill>
                  <a:schemeClr val="tx1"/>
                </a:solidFill>
                <a:effectLst/>
                <a:latin typeface="Gill Sans Light" charset="0"/>
                <a:ea typeface="+mn-ea"/>
                <a:cs typeface="+mn-cs"/>
              </a:rPr>
              <a:t> task (</a:t>
            </a:r>
            <a:r>
              <a:rPr lang="en-US" sz="1200" b="0" i="0" kern="1200" dirty="0" err="1" smtClean="0">
                <a:solidFill>
                  <a:schemeClr val="tx1"/>
                </a:solidFill>
                <a:effectLst/>
                <a:latin typeface="Gill Sans Light" charset="0"/>
                <a:ea typeface="+mn-ea"/>
                <a:cs typeface="+mn-cs"/>
              </a:rPr>
              <a:t>Unsworth</a:t>
            </a:r>
            <a:r>
              <a:rPr lang="en-US" sz="1200" b="0" i="0" kern="1200" dirty="0" smtClean="0">
                <a:solidFill>
                  <a:schemeClr val="tx1"/>
                </a:solidFill>
                <a:effectLst/>
                <a:latin typeface="Gill Sans Light" charset="0"/>
                <a:ea typeface="+mn-ea"/>
                <a:cs typeface="+mn-cs"/>
              </a:rPr>
              <a:t> et al., 2009) judged whether black-and-white images were symmetrical in between encoding the location in a 4 4 grid in which a red square appeared. After between two and five of these paired events (randomly determined), a cue prompted the participants to report the square locations in order. Responses were made by click- </a:t>
            </a:r>
            <a:r>
              <a:rPr lang="en-US" sz="1200" b="0" i="0" kern="1200" dirty="0" err="1" smtClean="0">
                <a:solidFill>
                  <a:schemeClr val="tx1"/>
                </a:solidFill>
                <a:effectLst/>
                <a:latin typeface="Gill Sans Light" charset="0"/>
                <a:ea typeface="+mn-ea"/>
                <a:cs typeface="+mn-cs"/>
              </a:rPr>
              <a:t>ing</a:t>
            </a:r>
            <a:r>
              <a:rPr lang="en-US" sz="1200" b="0" i="0" kern="1200" dirty="0" smtClean="0">
                <a:solidFill>
                  <a:schemeClr val="tx1"/>
                </a:solidFill>
                <a:effectLst/>
                <a:latin typeface="Gill Sans Light" charset="0"/>
                <a:ea typeface="+mn-ea"/>
                <a:cs typeface="+mn-cs"/>
              </a:rPr>
              <a:t> on the cells of a blank 4 4 grid in the correct order. There were three trials for each set size in each complex-span task. The responses in the span tasks were constrained to forward order. To maintain the correct serial position of recalled items with respect to their position in the exposed list, the participants were instructed to click on a blank option for each item that could not be recalled (i.e., strict serial position scoring was applied to the response se- </a:t>
            </a:r>
            <a:r>
              <a:rPr lang="en-US" sz="1200" b="0" i="0" kern="1200" dirty="0" err="1" smtClean="0">
                <a:solidFill>
                  <a:schemeClr val="tx1"/>
                </a:solidFill>
                <a:effectLst/>
                <a:latin typeface="Gill Sans Light" charset="0"/>
                <a:ea typeface="+mn-ea"/>
                <a:cs typeface="+mn-cs"/>
              </a:rPr>
              <a:t>quences</a:t>
            </a:r>
            <a:r>
              <a:rPr lang="en-US" sz="1200" b="0" i="0" kern="1200" dirty="0" smtClean="0">
                <a:solidFill>
                  <a:schemeClr val="tx1"/>
                </a:solidFill>
                <a:effectLst/>
                <a:latin typeface="Gill Sans Light" charset="0"/>
                <a:ea typeface="+mn-ea"/>
                <a:cs typeface="+mn-cs"/>
              </a:rPr>
              <a:t>). One point was assigned for each item correctly chosen in the correct serial position. For example, if four items—J, K, L, and T—were to be reported, responding “J blank L T” would re- </a:t>
            </a:r>
            <a:r>
              <a:rPr lang="en-US" sz="1200" b="0" i="0" kern="1200" dirty="0" err="1" smtClean="0">
                <a:solidFill>
                  <a:schemeClr val="tx1"/>
                </a:solidFill>
                <a:effectLst/>
                <a:latin typeface="Gill Sans Light" charset="0"/>
                <a:ea typeface="+mn-ea"/>
                <a:cs typeface="+mn-cs"/>
              </a:rPr>
              <a:t>ceive</a:t>
            </a:r>
            <a:r>
              <a:rPr lang="en-US" sz="1200" b="0" i="0" kern="1200" dirty="0" smtClean="0">
                <a:solidFill>
                  <a:schemeClr val="tx1"/>
                </a:solidFill>
                <a:effectLst/>
                <a:latin typeface="Gill Sans Light" charset="0"/>
                <a:ea typeface="+mn-ea"/>
                <a:cs typeface="+mn-cs"/>
              </a:rPr>
              <a:t> 3 points, but responding “J L T” would receive 1 point. The maximum score possible in the </a:t>
            </a:r>
            <a:r>
              <a:rPr lang="en-US" sz="1200" b="0" i="0" kern="1200" dirty="0" err="1" smtClean="0">
                <a:solidFill>
                  <a:schemeClr val="tx1"/>
                </a:solidFill>
                <a:effectLst/>
                <a:latin typeface="Gill Sans Light" charset="0"/>
                <a:ea typeface="+mn-ea"/>
                <a:cs typeface="+mn-cs"/>
              </a:rPr>
              <a:t>OSpan</a:t>
            </a:r>
            <a:r>
              <a:rPr lang="en-US" sz="1200" b="0" i="0" kern="1200" dirty="0" smtClean="0">
                <a:solidFill>
                  <a:schemeClr val="tx1"/>
                </a:solidFill>
                <a:effectLst/>
                <a:latin typeface="Gill Sans Light" charset="0"/>
                <a:ea typeface="+mn-ea"/>
                <a:cs typeface="+mn-cs"/>
              </a:rPr>
              <a:t> and </a:t>
            </a:r>
            <a:r>
              <a:rPr lang="en-US" sz="1200" b="0" i="0" kern="1200" dirty="0" err="1" smtClean="0">
                <a:solidFill>
                  <a:schemeClr val="tx1"/>
                </a:solidFill>
                <a:effectLst/>
                <a:latin typeface="Gill Sans Light" charset="0"/>
                <a:ea typeface="+mn-ea"/>
                <a:cs typeface="+mn-cs"/>
              </a:rPr>
              <a:t>RSpan</a:t>
            </a:r>
            <a:r>
              <a:rPr lang="en-US" sz="1200" b="0" i="0" kern="1200" dirty="0" smtClean="0">
                <a:solidFill>
                  <a:schemeClr val="tx1"/>
                </a:solidFill>
                <a:effectLst/>
                <a:latin typeface="Gill Sans Light" charset="0"/>
                <a:ea typeface="+mn-ea"/>
                <a:cs typeface="+mn-cs"/>
              </a:rPr>
              <a:t> tasks was 75; the maximum score possible in the </a:t>
            </a:r>
            <a:r>
              <a:rPr lang="en-US" sz="1200" b="0" i="0" kern="1200" dirty="0" err="1" smtClean="0">
                <a:solidFill>
                  <a:schemeClr val="tx1"/>
                </a:solidFill>
                <a:effectLst/>
                <a:latin typeface="Gill Sans Light" charset="0"/>
                <a:ea typeface="+mn-ea"/>
                <a:cs typeface="+mn-cs"/>
              </a:rPr>
              <a:t>SymSpan</a:t>
            </a:r>
            <a:r>
              <a:rPr lang="en-US" sz="1200" b="0" i="0" kern="1200" dirty="0" smtClean="0">
                <a:solidFill>
                  <a:schemeClr val="tx1"/>
                </a:solidFill>
                <a:effectLst/>
                <a:latin typeface="Gill Sans Light" charset="0"/>
                <a:ea typeface="+mn-ea"/>
                <a:cs typeface="+mn-cs"/>
              </a:rPr>
              <a:t> task was 42. </a:t>
            </a:r>
            <a:endParaRPr lang="en-US" dirty="0" smtClean="0"/>
          </a:p>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72</a:t>
            </a:fld>
            <a:endParaRPr lang="en-US" dirty="0"/>
          </a:p>
        </p:txBody>
      </p:sp>
    </p:spTree>
    <p:extLst>
      <p:ext uri="{BB962C8B-B14F-4D97-AF65-F5344CB8AC3E}">
        <p14:creationId xmlns:p14="http://schemas.microsoft.com/office/powerpoint/2010/main" val="1258786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Gill Sans Light" charset="0"/>
                <a:ea typeface="+mn-ea"/>
                <a:cs typeface="+mn-cs"/>
              </a:rPr>
              <a:t>VA1 (color judgment; Fig. 2a). Array sets were 4, 6, or 8 col- </a:t>
            </a:r>
            <a:r>
              <a:rPr lang="en-US" sz="1200" b="0" i="0" kern="1200" dirty="0" err="1" smtClean="0">
                <a:solidFill>
                  <a:schemeClr val="tx1"/>
                </a:solidFill>
                <a:effectLst/>
                <a:latin typeface="Gill Sans Light" charset="0"/>
                <a:ea typeface="+mn-ea"/>
                <a:cs typeface="+mn-cs"/>
              </a:rPr>
              <a:t>ored</a:t>
            </a:r>
            <a:r>
              <a:rPr lang="en-US" sz="1200" b="0" i="0" kern="1200" dirty="0" smtClean="0">
                <a:solidFill>
                  <a:schemeClr val="tx1"/>
                </a:solidFill>
                <a:effectLst/>
                <a:latin typeface="Gill Sans Light" charset="0"/>
                <a:ea typeface="+mn-ea"/>
                <a:cs typeface="+mn-cs"/>
              </a:rPr>
              <a:t> blocks. Possible colors included white, black, red, </a:t>
            </a:r>
            <a:r>
              <a:rPr lang="en-US" sz="1200" b="0" i="0" kern="1200" dirty="0" err="1" smtClean="0">
                <a:solidFill>
                  <a:schemeClr val="tx1"/>
                </a:solidFill>
                <a:effectLst/>
                <a:latin typeface="Gill Sans Light" charset="0"/>
                <a:ea typeface="+mn-ea"/>
                <a:cs typeface="+mn-cs"/>
              </a:rPr>
              <a:t>yel</a:t>
            </a:r>
            <a:r>
              <a:rPr lang="en-US" sz="1200" b="0" i="0" kern="1200" dirty="0" smtClean="0">
                <a:solidFill>
                  <a:schemeClr val="tx1"/>
                </a:solidFill>
                <a:effectLst/>
                <a:latin typeface="Gill Sans Light" charset="0"/>
                <a:ea typeface="+mn-ea"/>
                <a:cs typeface="+mn-cs"/>
              </a:rPr>
              <a:t>- low, green, blue, and purple. Arrays were presented for 250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followed by a 900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ISI. Participants responded as to whether or not one circled item had changed color. 28 trials of each set size were included. 14 were no-change, 14 were change. </a:t>
            </a:r>
            <a:endParaRPr lang="en-US" dirty="0" smtClean="0"/>
          </a:p>
          <a:p>
            <a:r>
              <a:rPr lang="en-US" sz="1200" b="0" i="0" kern="1200" dirty="0" smtClean="0">
                <a:solidFill>
                  <a:schemeClr val="tx1"/>
                </a:solidFill>
                <a:effectLst/>
                <a:latin typeface="Gill Sans Light" charset="0"/>
                <a:ea typeface="+mn-ea"/>
                <a:cs typeface="+mn-cs"/>
              </a:rPr>
              <a:t>VA2 (orientation judgment; Fig. 2b). The orientation </a:t>
            </a:r>
            <a:r>
              <a:rPr lang="en-US" sz="1200" b="0" i="0" kern="1200" dirty="0" err="1" smtClean="0">
                <a:solidFill>
                  <a:schemeClr val="tx1"/>
                </a:solidFill>
                <a:effectLst/>
                <a:latin typeface="Gill Sans Light" charset="0"/>
                <a:ea typeface="+mn-ea"/>
                <a:cs typeface="+mn-cs"/>
              </a:rPr>
              <a:t>judg</a:t>
            </a:r>
            <a:r>
              <a:rPr lang="en-US" sz="1200" b="0" i="0" kern="1200" dirty="0" smtClean="0">
                <a:solidFill>
                  <a:schemeClr val="tx1"/>
                </a:solidFill>
                <a:effectLst/>
                <a:latin typeface="Gill Sans Light" charset="0"/>
                <a:ea typeface="+mn-ea"/>
                <a:cs typeface="+mn-cs"/>
              </a:rPr>
              <a:t>- </a:t>
            </a:r>
            <a:r>
              <a:rPr lang="en-US" sz="1200" b="0" i="0" kern="1200" dirty="0" err="1" smtClean="0">
                <a:solidFill>
                  <a:schemeClr val="tx1"/>
                </a:solidFill>
                <a:effectLst/>
                <a:latin typeface="Gill Sans Light" charset="0"/>
                <a:ea typeface="+mn-ea"/>
                <a:cs typeface="+mn-cs"/>
              </a:rPr>
              <a:t>ment</a:t>
            </a:r>
            <a:r>
              <a:rPr lang="en-US" sz="1200" b="0" i="0" kern="1200" dirty="0" smtClean="0">
                <a:solidFill>
                  <a:schemeClr val="tx1"/>
                </a:solidFill>
                <a:effectLst/>
                <a:latin typeface="Gill Sans Light" charset="0"/>
                <a:ea typeface="+mn-ea"/>
                <a:cs typeface="+mn-cs"/>
              </a:rPr>
              <a:t> task was based on one of the conditions used by Luck and Vogel (1997). Arrays consisted of 5 or 7 colored bars, each of which was either horizontal, vertical, or slanted 45° to the right or left. Participants needed to judge whether any bar had changed orientation. Colors included red and blue, and did not change within a trial. 40 trials of each set size were included. 20 were no-change, 20 were change. </a:t>
            </a:r>
            <a:endParaRPr lang="en-US" dirty="0" smtClean="0"/>
          </a:p>
          <a:p>
            <a:r>
              <a:rPr lang="en-US" sz="1200" b="0" i="0" kern="1200" dirty="0" smtClean="0">
                <a:solidFill>
                  <a:schemeClr val="tx1"/>
                </a:solidFill>
                <a:effectLst/>
                <a:latin typeface="Gill Sans Light" charset="0"/>
                <a:ea typeface="+mn-ea"/>
                <a:cs typeface="+mn-cs"/>
              </a:rPr>
              <a:t>VA3 (selective color judgment; Fig. 2c). This task was based on Experiment 2 of Vogel, Woodman, and Luck (2005). In order to minimize eye movements, the sequence of events in VA3 was speeded, relative to other tasks. Each trial be- </a:t>
            </a:r>
            <a:r>
              <a:rPr lang="en-US" sz="1200" b="0" i="0" kern="1200" dirty="0" err="1" smtClean="0">
                <a:solidFill>
                  <a:schemeClr val="tx1"/>
                </a:solidFill>
                <a:effectLst/>
                <a:latin typeface="Gill Sans Light" charset="0"/>
                <a:ea typeface="+mn-ea"/>
                <a:cs typeface="+mn-cs"/>
              </a:rPr>
              <a:t>gan</a:t>
            </a:r>
            <a:r>
              <a:rPr lang="en-US" sz="1200" b="0" i="0" kern="1200" dirty="0" smtClean="0">
                <a:solidFill>
                  <a:schemeClr val="tx1"/>
                </a:solidFill>
                <a:effectLst/>
                <a:latin typeface="Gill Sans Light" charset="0"/>
                <a:ea typeface="+mn-ea"/>
                <a:cs typeface="+mn-cs"/>
              </a:rPr>
              <a:t> with a left- or right-pointing arrow at the center of a </a:t>
            </a:r>
            <a:endParaRPr lang="en-US" dirty="0" smtClean="0"/>
          </a:p>
          <a:p>
            <a:r>
              <a:rPr lang="en-US" sz="1200" b="0" i="0" kern="1200" dirty="0" smtClean="0">
                <a:solidFill>
                  <a:schemeClr val="tx1"/>
                </a:solidFill>
                <a:effectLst/>
                <a:latin typeface="Gill Sans Light" charset="0"/>
                <a:ea typeface="+mn-ea"/>
                <a:cs typeface="+mn-cs"/>
              </a:rPr>
              <a:t>computer monitor for 100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followed by a 100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inter- val. Next, two equally-sized arrays of colored blocks were presented on the right and left sides of the screen for 100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Each array contained either 4, 6, or 8 items. After a 900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delay, the boxes reappeared on the side of the screen to which the arrow had pointed. Participants </a:t>
            </a:r>
            <a:r>
              <a:rPr lang="en-US" sz="1200" b="0" i="0" kern="1200" dirty="0" err="1" smtClean="0">
                <a:solidFill>
                  <a:schemeClr val="tx1"/>
                </a:solidFill>
                <a:effectLst/>
                <a:latin typeface="Gill Sans Light" charset="0"/>
                <a:ea typeface="+mn-ea"/>
                <a:cs typeface="+mn-cs"/>
              </a:rPr>
              <a:t>indi</a:t>
            </a:r>
            <a:r>
              <a:rPr lang="en-US" sz="1200" b="0" i="0" kern="1200" dirty="0" smtClean="0">
                <a:solidFill>
                  <a:schemeClr val="tx1"/>
                </a:solidFill>
                <a:effectLst/>
                <a:latin typeface="Gill Sans Light" charset="0"/>
                <a:ea typeface="+mn-ea"/>
                <a:cs typeface="+mn-cs"/>
              </a:rPr>
              <a:t>- </a:t>
            </a:r>
            <a:r>
              <a:rPr lang="en-US" sz="1200" b="0" i="0" kern="1200" dirty="0" err="1" smtClean="0">
                <a:solidFill>
                  <a:schemeClr val="tx1"/>
                </a:solidFill>
                <a:effectLst/>
                <a:latin typeface="Gill Sans Light" charset="0"/>
                <a:ea typeface="+mn-ea"/>
                <a:cs typeface="+mn-cs"/>
              </a:rPr>
              <a:t>cated</a:t>
            </a:r>
            <a:r>
              <a:rPr lang="en-US" sz="1200" b="0" i="0" kern="1200" dirty="0" smtClean="0">
                <a:solidFill>
                  <a:schemeClr val="tx1"/>
                </a:solidFill>
                <a:effectLst/>
                <a:latin typeface="Gill Sans Light" charset="0"/>
                <a:ea typeface="+mn-ea"/>
                <a:cs typeface="+mn-cs"/>
              </a:rPr>
              <a:t> whether any of these relevant boxes had changed color. 28 trials of each set size were included. 14 were no-change, 14 were change. Seven of each occurred on the left and right sides of the screen. </a:t>
            </a:r>
            <a:endParaRPr lang="en-US" dirty="0" smtClean="0"/>
          </a:p>
          <a:p>
            <a:r>
              <a:rPr lang="en-US" sz="1200" b="0" i="0" kern="1200" dirty="0" smtClean="0">
                <a:solidFill>
                  <a:schemeClr val="tx1"/>
                </a:solidFill>
                <a:effectLst/>
                <a:latin typeface="Gill Sans Light" charset="0"/>
                <a:ea typeface="+mn-ea"/>
                <a:cs typeface="+mn-cs"/>
              </a:rPr>
              <a:t>VA4 (selective orientation task; Fig. 2d). This task was based on the first experiment of Vogel, </a:t>
            </a:r>
            <a:r>
              <a:rPr lang="en-US" sz="1200" b="0" i="0" kern="1200" dirty="0" err="1" smtClean="0">
                <a:solidFill>
                  <a:schemeClr val="tx1"/>
                </a:solidFill>
                <a:effectLst/>
                <a:latin typeface="Gill Sans Light" charset="0"/>
                <a:ea typeface="+mn-ea"/>
                <a:cs typeface="+mn-cs"/>
              </a:rPr>
              <a:t>McCollough</a:t>
            </a:r>
            <a:r>
              <a:rPr lang="en-US" sz="1200" b="0" i="0" kern="1200" dirty="0" smtClean="0">
                <a:solidFill>
                  <a:schemeClr val="tx1"/>
                </a:solidFill>
                <a:effectLst/>
                <a:latin typeface="Gill Sans Light" charset="0"/>
                <a:ea typeface="+mn-ea"/>
                <a:cs typeface="+mn-cs"/>
              </a:rPr>
              <a:t>, and </a:t>
            </a:r>
            <a:r>
              <a:rPr lang="en-US" sz="1200" b="0" i="0" kern="1200" dirty="0" err="1" smtClean="0">
                <a:solidFill>
                  <a:schemeClr val="tx1"/>
                </a:solidFill>
                <a:effectLst/>
                <a:latin typeface="Gill Sans Light" charset="0"/>
                <a:ea typeface="+mn-ea"/>
                <a:cs typeface="+mn-cs"/>
              </a:rPr>
              <a:t>Machizawa</a:t>
            </a:r>
            <a:r>
              <a:rPr lang="en-US" sz="1200" b="0" i="0" kern="1200" dirty="0" smtClean="0">
                <a:solidFill>
                  <a:schemeClr val="tx1"/>
                </a:solidFill>
                <a:effectLst/>
                <a:latin typeface="Gill Sans Light" charset="0"/>
                <a:ea typeface="+mn-ea"/>
                <a:cs typeface="+mn-cs"/>
              </a:rPr>
              <a:t> (2005). Single probe report was used. Each trial began with an instruction to attend to either the red or blue items (200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followed by a 100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interval. Next, 10 or 14 bars were presented for 250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Half of all bars were compatible with the to-be-attended color. Following a 900 </a:t>
            </a:r>
            <a:r>
              <a:rPr lang="en-US" sz="1200" b="0" i="0" kern="1200" dirty="0" err="1" smtClean="0">
                <a:solidFill>
                  <a:schemeClr val="tx1"/>
                </a:solidFill>
                <a:effectLst/>
                <a:latin typeface="Gill Sans Light" charset="0"/>
                <a:ea typeface="+mn-ea"/>
                <a:cs typeface="+mn-cs"/>
              </a:rPr>
              <a:t>ms</a:t>
            </a:r>
            <a:r>
              <a:rPr lang="en-US" sz="1200" b="0" i="0" kern="1200" dirty="0" smtClean="0">
                <a:solidFill>
                  <a:schemeClr val="tx1"/>
                </a:solidFill>
                <a:effectLst/>
                <a:latin typeface="Gill Sans Light" charset="0"/>
                <a:ea typeface="+mn-ea"/>
                <a:cs typeface="+mn-cs"/>
              </a:rPr>
              <a:t> delay, the to-be-attended bars returned. The </a:t>
            </a:r>
            <a:r>
              <a:rPr lang="en-US" sz="1200" b="0" i="0" kern="1200" dirty="0" err="1" smtClean="0">
                <a:solidFill>
                  <a:schemeClr val="tx1"/>
                </a:solidFill>
                <a:effectLst/>
                <a:latin typeface="Gill Sans Light" charset="0"/>
                <a:ea typeface="+mn-ea"/>
                <a:cs typeface="+mn-cs"/>
              </a:rPr>
              <a:t>crit</a:t>
            </a:r>
            <a:r>
              <a:rPr lang="en-US" sz="1200" b="0" i="0" kern="1200" dirty="0" smtClean="0">
                <a:solidFill>
                  <a:schemeClr val="tx1"/>
                </a:solidFill>
                <a:effectLst/>
                <a:latin typeface="Gill Sans Light" charset="0"/>
                <a:ea typeface="+mn-ea"/>
                <a:cs typeface="+mn-cs"/>
              </a:rPr>
              <a:t>- </a:t>
            </a:r>
            <a:r>
              <a:rPr lang="en-US" sz="1200" b="0" i="0" kern="1200" dirty="0" err="1" smtClean="0">
                <a:solidFill>
                  <a:schemeClr val="tx1"/>
                </a:solidFill>
                <a:effectLst/>
                <a:latin typeface="Gill Sans Light" charset="0"/>
                <a:ea typeface="+mn-ea"/>
                <a:cs typeface="+mn-cs"/>
              </a:rPr>
              <a:t>ical</a:t>
            </a:r>
            <a:r>
              <a:rPr lang="en-US" sz="1200" b="0" i="0" kern="1200" dirty="0" smtClean="0">
                <a:solidFill>
                  <a:schemeClr val="tx1"/>
                </a:solidFill>
                <a:effectLst/>
                <a:latin typeface="Gill Sans Light" charset="0"/>
                <a:ea typeface="+mn-ea"/>
                <a:cs typeface="+mn-cs"/>
              </a:rPr>
              <a:t> item was identified at test by a superimposed white dot. Test takers judged whether the orientation of this item had changed, relative to the initial presentation. No other changes could occur within the display. 40 trials of each set size were included. 20 were change and 20 were no-change </a:t>
            </a:r>
            <a:endParaRPr lang="en-US" dirty="0" smtClean="0"/>
          </a:p>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74</a:t>
            </a:fld>
            <a:endParaRPr lang="en-US" dirty="0"/>
          </a:p>
        </p:txBody>
      </p:sp>
    </p:spTree>
    <p:extLst>
      <p:ext uri="{BB962C8B-B14F-4D97-AF65-F5344CB8AC3E}">
        <p14:creationId xmlns:p14="http://schemas.microsoft.com/office/powerpoint/2010/main" val="1193628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 span excluded because loaded on attention control</a:t>
            </a:r>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75</a:t>
            </a:fld>
            <a:endParaRPr lang="en-US" dirty="0"/>
          </a:p>
        </p:txBody>
      </p:sp>
    </p:spTree>
    <p:extLst>
      <p:ext uri="{BB962C8B-B14F-4D97-AF65-F5344CB8AC3E}">
        <p14:creationId xmlns:p14="http://schemas.microsoft.com/office/powerpoint/2010/main" val="51538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\begin{</a:t>
            </a:r>
            <a:r>
              <a:rPr lang="en-US" dirty="0" err="1" smtClean="0"/>
              <a:t>vmatrix</a:t>
            </a:r>
            <a:r>
              <a:rPr lang="en-US" dirty="0" smtClean="0"/>
              <a:t>}X &amp; Y\\1 &amp; 5\\ 2 &amp; 6\\ 3 &amp; 8\\ 4 &amp; 8\\ 5 &amp; 12\end{</a:t>
            </a:r>
            <a:r>
              <a:rPr lang="en-US" dirty="0" err="1" smtClean="0"/>
              <a:t>vmatrix</a:t>
            </a:r>
            <a:r>
              <a:rPr lang="en-US" dirty="0" smtClean="0"/>
              <a:t>}</a:t>
            </a:r>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19</a:t>
            </a:fld>
            <a:endParaRPr lang="en-US" dirty="0"/>
          </a:p>
        </p:txBody>
      </p:sp>
    </p:spTree>
    <p:extLst>
      <p:ext uri="{BB962C8B-B14F-4D97-AF65-F5344CB8AC3E}">
        <p14:creationId xmlns:p14="http://schemas.microsoft.com/office/powerpoint/2010/main" val="24630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Mardia’s</a:t>
            </a:r>
            <a:r>
              <a:rPr lang="en-US" dirty="0" smtClean="0"/>
              <a:t> PK test of </a:t>
            </a:r>
            <a:r>
              <a:rPr lang="en-US" dirty="0" err="1" smtClean="0"/>
              <a:t>multinormality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Gill Sans Light" charset="0"/>
                <a:ea typeface="+mn-ea"/>
                <a:cs typeface="+mn-cs"/>
              </a:rPr>
              <a:t>Across tasks, inter- </a:t>
            </a:r>
            <a:r>
              <a:rPr lang="en-US" sz="1200" b="0" i="0" kern="1200" dirty="0" err="1" smtClean="0">
                <a:solidFill>
                  <a:schemeClr val="tx1"/>
                </a:solidFill>
                <a:effectLst/>
                <a:latin typeface="Gill Sans Light" charset="0"/>
                <a:ea typeface="+mn-ea"/>
                <a:cs typeface="+mn-cs"/>
              </a:rPr>
              <a:t>nal</a:t>
            </a:r>
            <a:r>
              <a:rPr lang="en-US" sz="1200" b="0" i="0" kern="1200" dirty="0" smtClean="0">
                <a:solidFill>
                  <a:schemeClr val="tx1"/>
                </a:solidFill>
                <a:effectLst/>
                <a:latin typeface="Gill Sans Light" charset="0"/>
                <a:ea typeface="+mn-ea"/>
                <a:cs typeface="+mn-cs"/>
              </a:rPr>
              <a:t> consistency was generally good, with the exception of VA3 (Table 2). However, the simple correlations between VA3 and all other tasks were generally similar to the other three visual arrays tasks (Table 3). Moreover, a consistency score was generated across all four visual arrays tasks, which produced a Cronbach’s alpha of .83. Thus, while one task is somewhat unstable, all four visual arrays tasks are united by a stable factor. VA3 was therefore retained for further analysis. </a:t>
            </a:r>
            <a:endParaRPr lang="en-US" dirty="0" smtClean="0"/>
          </a:p>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82</a:t>
            </a:fld>
            <a:endParaRPr lang="en-US" dirty="0"/>
          </a:p>
        </p:txBody>
      </p:sp>
    </p:spTree>
    <p:extLst>
      <p:ext uri="{BB962C8B-B14F-4D97-AF65-F5344CB8AC3E}">
        <p14:creationId xmlns:p14="http://schemas.microsoft.com/office/powerpoint/2010/main" val="1401347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Mardia’s</a:t>
            </a:r>
            <a:r>
              <a:rPr lang="en-US" dirty="0" smtClean="0"/>
              <a:t> PK test of </a:t>
            </a:r>
            <a:r>
              <a:rPr lang="en-US" dirty="0" err="1" smtClean="0"/>
              <a:t>multinormality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Gill Sans Light" charset="0"/>
                <a:ea typeface="+mn-ea"/>
                <a:cs typeface="+mn-cs"/>
              </a:rPr>
              <a:t>Across tasks, inter- </a:t>
            </a:r>
            <a:r>
              <a:rPr lang="en-US" sz="1200" b="0" i="0" kern="1200" dirty="0" err="1" smtClean="0">
                <a:solidFill>
                  <a:schemeClr val="tx1"/>
                </a:solidFill>
                <a:effectLst/>
                <a:latin typeface="Gill Sans Light" charset="0"/>
                <a:ea typeface="+mn-ea"/>
                <a:cs typeface="+mn-cs"/>
              </a:rPr>
              <a:t>nal</a:t>
            </a:r>
            <a:r>
              <a:rPr lang="en-US" sz="1200" b="0" i="0" kern="1200" dirty="0" smtClean="0">
                <a:solidFill>
                  <a:schemeClr val="tx1"/>
                </a:solidFill>
                <a:effectLst/>
                <a:latin typeface="Gill Sans Light" charset="0"/>
                <a:ea typeface="+mn-ea"/>
                <a:cs typeface="+mn-cs"/>
              </a:rPr>
              <a:t> consistency was generally good, with the exception of VA3 (Table 2). However, the simple correlations between VA3 and all other tasks were generally similar to the other three visual arrays tasks (Table 3). Moreover, a consistency score was generated across all four visual arrays tasks, which produced a Cronbach’s alpha of .83. Thus, while one task is somewhat unstable, all four visual arrays tasks are united by a stable factor. VA3 was therefore retained for further analysis. </a:t>
            </a:r>
            <a:endParaRPr lang="en-US" dirty="0" smtClean="0"/>
          </a:p>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83</a:t>
            </a:fld>
            <a:endParaRPr lang="en-US" dirty="0"/>
          </a:p>
        </p:txBody>
      </p:sp>
    </p:spTree>
    <p:extLst>
      <p:ext uri="{BB962C8B-B14F-4D97-AF65-F5344CB8AC3E}">
        <p14:creationId xmlns:p14="http://schemas.microsoft.com/office/powerpoint/2010/main" val="955769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Gill Sans Light" charset="0"/>
                <a:ea typeface="+mn-ea"/>
                <a:cs typeface="+mn-cs"/>
              </a:rPr>
              <a:t>Regression-weighted - each item is weighted according to its factor loading, e.g., X = .5*A + 0.4*B + 0.4*C + 0.3*D</a:t>
            </a:r>
          </a:p>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88</a:t>
            </a:fld>
            <a:endParaRPr lang="en-US" dirty="0"/>
          </a:p>
        </p:txBody>
      </p:sp>
    </p:spTree>
    <p:extLst>
      <p:ext uri="{BB962C8B-B14F-4D97-AF65-F5344CB8AC3E}">
        <p14:creationId xmlns:p14="http://schemas.microsoft.com/office/powerpoint/2010/main" val="457619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Gill Sans Light" charset="0"/>
                <a:ea typeface="+mn-ea"/>
                <a:cs typeface="+mn-cs"/>
              </a:rPr>
              <a:t>As such, a significant path is interpreted as an </a:t>
            </a:r>
            <a:r>
              <a:rPr lang="en-US" sz="1200" b="0" i="0" kern="1200" dirty="0" err="1" smtClean="0">
                <a:solidFill>
                  <a:schemeClr val="tx1"/>
                </a:solidFill>
                <a:effectLst/>
                <a:latin typeface="Gill Sans Light" charset="0"/>
                <a:ea typeface="+mn-ea"/>
                <a:cs typeface="+mn-cs"/>
              </a:rPr>
              <a:t>indi</a:t>
            </a:r>
            <a:r>
              <a:rPr lang="en-US" sz="1200" b="0" i="0" kern="1200" dirty="0" smtClean="0">
                <a:solidFill>
                  <a:schemeClr val="tx1"/>
                </a:solidFill>
                <a:effectLst/>
                <a:latin typeface="Gill Sans Light" charset="0"/>
                <a:ea typeface="+mn-ea"/>
                <a:cs typeface="+mn-cs"/>
              </a:rPr>
              <a:t>- cation that a given predictor has a causal effect on either WMC or Gf.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Gill Sans Light" charset="0"/>
                <a:ea typeface="+mn-ea"/>
                <a:cs typeface="+mn-cs"/>
              </a:rPr>
              <a:t>First, non-significant paths between the factors should not be interpreted as a lack of correlation. For example, the path from AC to Gf is non-significant. The confirmatory factor analysis revealed that these factors are strongly </a:t>
            </a:r>
            <a:r>
              <a:rPr lang="en-US" sz="1200" b="0" i="0" kern="1200" dirty="0" err="1" smtClean="0">
                <a:solidFill>
                  <a:schemeClr val="tx1"/>
                </a:solidFill>
                <a:effectLst/>
                <a:latin typeface="Gill Sans Light" charset="0"/>
                <a:ea typeface="+mn-ea"/>
                <a:cs typeface="+mn-cs"/>
              </a:rPr>
              <a:t>cor</a:t>
            </a:r>
            <a:r>
              <a:rPr lang="en-US" sz="1200" b="0" i="0" kern="1200" dirty="0" smtClean="0">
                <a:solidFill>
                  <a:schemeClr val="tx1"/>
                </a:solidFill>
                <a:effectLst/>
                <a:latin typeface="Gill Sans Light" charset="0"/>
                <a:ea typeface="+mn-ea"/>
                <a:cs typeface="+mn-cs"/>
              </a:rPr>
              <a:t>- related (.69; Fig. 5), but the structural analysis in Fig. 7 (which is a latent regression) indicated that the correlation is better construed as being mediated by PM and SM. In other words, attention control contributes to fluid </a:t>
            </a:r>
            <a:r>
              <a:rPr lang="en-US" sz="1200" b="0" i="0" kern="1200" dirty="0" err="1" smtClean="0">
                <a:solidFill>
                  <a:schemeClr val="tx1"/>
                </a:solidFill>
                <a:effectLst/>
                <a:latin typeface="Gill Sans Light" charset="0"/>
                <a:ea typeface="+mn-ea"/>
                <a:cs typeface="+mn-cs"/>
              </a:rPr>
              <a:t>intelli</a:t>
            </a:r>
            <a:r>
              <a:rPr lang="en-US" sz="1200" b="0" i="0" kern="1200" dirty="0" smtClean="0">
                <a:solidFill>
                  <a:schemeClr val="tx1"/>
                </a:solidFill>
                <a:effectLst/>
                <a:latin typeface="Gill Sans Light" charset="0"/>
                <a:ea typeface="+mn-ea"/>
                <a:cs typeface="+mn-cs"/>
              </a:rPr>
              <a:t>- </a:t>
            </a:r>
            <a:r>
              <a:rPr lang="en-US" sz="1200" b="0" i="0" kern="1200" dirty="0" err="1" smtClean="0">
                <a:solidFill>
                  <a:schemeClr val="tx1"/>
                </a:solidFill>
                <a:effectLst/>
                <a:latin typeface="Gill Sans Light" charset="0"/>
                <a:ea typeface="+mn-ea"/>
                <a:cs typeface="+mn-cs"/>
              </a:rPr>
              <a:t>gence</a:t>
            </a:r>
            <a:r>
              <a:rPr lang="en-US" sz="1200" b="0" i="0" kern="1200" dirty="0" smtClean="0">
                <a:solidFill>
                  <a:schemeClr val="tx1"/>
                </a:solidFill>
                <a:effectLst/>
                <a:latin typeface="Gill Sans Light" charset="0"/>
                <a:ea typeface="+mn-ea"/>
                <a:cs typeface="+mn-cs"/>
              </a:rPr>
              <a:t> to the extent that attention control is correlated with primary and secondary memory.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89</a:t>
            </a:fld>
            <a:endParaRPr lang="en-US" dirty="0"/>
          </a:p>
        </p:txBody>
      </p:sp>
    </p:spTree>
    <p:extLst>
      <p:ext uri="{BB962C8B-B14F-4D97-AF65-F5344CB8AC3E}">
        <p14:creationId xmlns:p14="http://schemas.microsoft.com/office/powerpoint/2010/main" val="1510904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Gill Sans Light" charset="0"/>
                <a:ea typeface="+mn-ea"/>
                <a:cs typeface="+mn-cs"/>
              </a:rPr>
              <a:t>As such, a significant path is interpreted as an </a:t>
            </a:r>
            <a:r>
              <a:rPr lang="en-US" sz="1200" b="0" i="0" kern="1200" dirty="0" err="1" smtClean="0">
                <a:solidFill>
                  <a:schemeClr val="tx1"/>
                </a:solidFill>
                <a:effectLst/>
                <a:latin typeface="Gill Sans Light" charset="0"/>
                <a:ea typeface="+mn-ea"/>
                <a:cs typeface="+mn-cs"/>
              </a:rPr>
              <a:t>indi</a:t>
            </a:r>
            <a:r>
              <a:rPr lang="en-US" sz="1200" b="0" i="0" kern="1200" dirty="0" smtClean="0">
                <a:solidFill>
                  <a:schemeClr val="tx1"/>
                </a:solidFill>
                <a:effectLst/>
                <a:latin typeface="Gill Sans Light" charset="0"/>
                <a:ea typeface="+mn-ea"/>
                <a:cs typeface="+mn-cs"/>
              </a:rPr>
              <a:t>- cation that a given predictor has a causal effect on either WMC or Gf.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Gill Sans Light" charset="0"/>
                <a:ea typeface="+mn-ea"/>
                <a:cs typeface="+mn-cs"/>
              </a:rPr>
              <a:t>First, non-significant paths between the factors should not be interpreted as a lack of correlation. For example, the path from AC to Gf is non-significant. The confirmatory factor analysis revealed that these factors are strongly </a:t>
            </a:r>
            <a:r>
              <a:rPr lang="en-US" sz="1200" b="0" i="0" kern="1200" dirty="0" err="1" smtClean="0">
                <a:solidFill>
                  <a:schemeClr val="tx1"/>
                </a:solidFill>
                <a:effectLst/>
                <a:latin typeface="Gill Sans Light" charset="0"/>
                <a:ea typeface="+mn-ea"/>
                <a:cs typeface="+mn-cs"/>
              </a:rPr>
              <a:t>cor</a:t>
            </a:r>
            <a:r>
              <a:rPr lang="en-US" sz="1200" b="0" i="0" kern="1200" dirty="0" smtClean="0">
                <a:solidFill>
                  <a:schemeClr val="tx1"/>
                </a:solidFill>
                <a:effectLst/>
                <a:latin typeface="Gill Sans Light" charset="0"/>
                <a:ea typeface="+mn-ea"/>
                <a:cs typeface="+mn-cs"/>
              </a:rPr>
              <a:t>- related (.69; Fig. 5), but the structural analysis in Fig. 7 (which is a latent regression) indicated that the correlation is better construed as being mediated by PM and SM. In other words, attention control contributes to fluid </a:t>
            </a:r>
            <a:r>
              <a:rPr lang="en-US" sz="1200" b="0" i="0" kern="1200" dirty="0" err="1" smtClean="0">
                <a:solidFill>
                  <a:schemeClr val="tx1"/>
                </a:solidFill>
                <a:effectLst/>
                <a:latin typeface="Gill Sans Light" charset="0"/>
                <a:ea typeface="+mn-ea"/>
                <a:cs typeface="+mn-cs"/>
              </a:rPr>
              <a:t>intelli</a:t>
            </a:r>
            <a:r>
              <a:rPr lang="en-US" sz="1200" b="0" i="0" kern="1200" dirty="0" smtClean="0">
                <a:solidFill>
                  <a:schemeClr val="tx1"/>
                </a:solidFill>
                <a:effectLst/>
                <a:latin typeface="Gill Sans Light" charset="0"/>
                <a:ea typeface="+mn-ea"/>
                <a:cs typeface="+mn-cs"/>
              </a:rPr>
              <a:t>- </a:t>
            </a:r>
            <a:r>
              <a:rPr lang="en-US" sz="1200" b="0" i="0" kern="1200" dirty="0" err="1" smtClean="0">
                <a:solidFill>
                  <a:schemeClr val="tx1"/>
                </a:solidFill>
                <a:effectLst/>
                <a:latin typeface="Gill Sans Light" charset="0"/>
                <a:ea typeface="+mn-ea"/>
                <a:cs typeface="+mn-cs"/>
              </a:rPr>
              <a:t>gence</a:t>
            </a:r>
            <a:r>
              <a:rPr lang="en-US" sz="1200" b="0" i="0" kern="1200" dirty="0" smtClean="0">
                <a:solidFill>
                  <a:schemeClr val="tx1"/>
                </a:solidFill>
                <a:effectLst/>
                <a:latin typeface="Gill Sans Light" charset="0"/>
                <a:ea typeface="+mn-ea"/>
                <a:cs typeface="+mn-cs"/>
              </a:rPr>
              <a:t> to the extent that attention control is correlated with primary and secondary memory. </a:t>
            </a:r>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90</a:t>
            </a:fld>
            <a:endParaRPr lang="en-US" dirty="0"/>
          </a:p>
        </p:txBody>
      </p:sp>
    </p:spTree>
    <p:extLst>
      <p:ext uri="{BB962C8B-B14F-4D97-AF65-F5344CB8AC3E}">
        <p14:creationId xmlns:p14="http://schemas.microsoft.com/office/powerpoint/2010/main" val="177219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Gill Sans Light" charset="0"/>
                <a:ea typeface="+mn-ea"/>
                <a:cs typeface="+mn-cs"/>
              </a:rPr>
              <a:t>As such, a significant path is interpreted as an </a:t>
            </a:r>
            <a:r>
              <a:rPr lang="en-US" sz="1200" b="0" i="0" kern="1200" dirty="0" err="1" smtClean="0">
                <a:solidFill>
                  <a:schemeClr val="tx1"/>
                </a:solidFill>
                <a:effectLst/>
                <a:latin typeface="Gill Sans Light" charset="0"/>
                <a:ea typeface="+mn-ea"/>
                <a:cs typeface="+mn-cs"/>
              </a:rPr>
              <a:t>indi</a:t>
            </a:r>
            <a:r>
              <a:rPr lang="en-US" sz="1200" b="0" i="0" kern="1200" dirty="0" smtClean="0">
                <a:solidFill>
                  <a:schemeClr val="tx1"/>
                </a:solidFill>
                <a:effectLst/>
                <a:latin typeface="Gill Sans Light" charset="0"/>
                <a:ea typeface="+mn-ea"/>
                <a:cs typeface="+mn-cs"/>
              </a:rPr>
              <a:t>- cation that a given predictor has a causal effect on either WMC or Gf.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Gill Sans Light" charset="0"/>
                <a:ea typeface="+mn-ea"/>
                <a:cs typeface="+mn-cs"/>
              </a:rPr>
              <a:t>First, non-significant paths between the factors should not be interpreted as a lack of correlation. For example, the path from AC to Gf is non-significant. The confirmatory factor analysis revealed that these factors are strongly </a:t>
            </a:r>
            <a:r>
              <a:rPr lang="en-US" sz="1200" b="0" i="0" kern="1200" dirty="0" err="1" smtClean="0">
                <a:solidFill>
                  <a:schemeClr val="tx1"/>
                </a:solidFill>
                <a:effectLst/>
                <a:latin typeface="Gill Sans Light" charset="0"/>
                <a:ea typeface="+mn-ea"/>
                <a:cs typeface="+mn-cs"/>
              </a:rPr>
              <a:t>cor</a:t>
            </a:r>
            <a:r>
              <a:rPr lang="en-US" sz="1200" b="0" i="0" kern="1200" dirty="0" smtClean="0">
                <a:solidFill>
                  <a:schemeClr val="tx1"/>
                </a:solidFill>
                <a:effectLst/>
                <a:latin typeface="Gill Sans Light" charset="0"/>
                <a:ea typeface="+mn-ea"/>
                <a:cs typeface="+mn-cs"/>
              </a:rPr>
              <a:t>- related (.69; Fig. 5), but the structural analysis in Fig. 7 (which is a latent regression) indicated that the correlation is better construed as being mediated by PM and SM. In other words, attention control contributes to fluid </a:t>
            </a:r>
            <a:r>
              <a:rPr lang="en-US" sz="1200" b="0" i="0" kern="1200" dirty="0" err="1" smtClean="0">
                <a:solidFill>
                  <a:schemeClr val="tx1"/>
                </a:solidFill>
                <a:effectLst/>
                <a:latin typeface="Gill Sans Light" charset="0"/>
                <a:ea typeface="+mn-ea"/>
                <a:cs typeface="+mn-cs"/>
              </a:rPr>
              <a:t>intelli</a:t>
            </a:r>
            <a:r>
              <a:rPr lang="en-US" sz="1200" b="0" i="0" kern="1200" dirty="0" smtClean="0">
                <a:solidFill>
                  <a:schemeClr val="tx1"/>
                </a:solidFill>
                <a:effectLst/>
                <a:latin typeface="Gill Sans Light" charset="0"/>
                <a:ea typeface="+mn-ea"/>
                <a:cs typeface="+mn-cs"/>
              </a:rPr>
              <a:t>- </a:t>
            </a:r>
            <a:r>
              <a:rPr lang="en-US" sz="1200" b="0" i="0" kern="1200" dirty="0" err="1" smtClean="0">
                <a:solidFill>
                  <a:schemeClr val="tx1"/>
                </a:solidFill>
                <a:effectLst/>
                <a:latin typeface="Gill Sans Light" charset="0"/>
                <a:ea typeface="+mn-ea"/>
                <a:cs typeface="+mn-cs"/>
              </a:rPr>
              <a:t>gence</a:t>
            </a:r>
            <a:r>
              <a:rPr lang="en-US" sz="1200" b="0" i="0" kern="1200" dirty="0" smtClean="0">
                <a:solidFill>
                  <a:schemeClr val="tx1"/>
                </a:solidFill>
                <a:effectLst/>
                <a:latin typeface="Gill Sans Light" charset="0"/>
                <a:ea typeface="+mn-ea"/>
                <a:cs typeface="+mn-cs"/>
              </a:rPr>
              <a:t> to the extent that attention control is correlated with primary and secondary memory. </a:t>
            </a:r>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91</a:t>
            </a:fld>
            <a:endParaRPr lang="en-US" dirty="0"/>
          </a:p>
        </p:txBody>
      </p:sp>
    </p:spTree>
    <p:extLst>
      <p:ext uri="{BB962C8B-B14F-4D97-AF65-F5344CB8AC3E}">
        <p14:creationId xmlns:p14="http://schemas.microsoft.com/office/powerpoint/2010/main" val="570888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92</a:t>
            </a:fld>
            <a:endParaRPr lang="en-US" dirty="0"/>
          </a:p>
        </p:txBody>
      </p:sp>
    </p:spTree>
    <p:extLst>
      <p:ext uri="{BB962C8B-B14F-4D97-AF65-F5344CB8AC3E}">
        <p14:creationId xmlns:p14="http://schemas.microsoft.com/office/powerpoint/2010/main" val="498117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93</a:t>
            </a:fld>
            <a:endParaRPr lang="en-US" dirty="0"/>
          </a:p>
        </p:txBody>
      </p:sp>
    </p:spTree>
    <p:extLst>
      <p:ext uri="{BB962C8B-B14F-4D97-AF65-F5344CB8AC3E}">
        <p14:creationId xmlns:p14="http://schemas.microsoft.com/office/powerpoint/2010/main" val="580575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94</a:t>
            </a:fld>
            <a:endParaRPr lang="en-US" dirty="0"/>
          </a:p>
        </p:txBody>
      </p:sp>
    </p:spTree>
    <p:extLst>
      <p:ext uri="{BB962C8B-B14F-4D97-AF65-F5344CB8AC3E}">
        <p14:creationId xmlns:p14="http://schemas.microsoft.com/office/powerpoint/2010/main" val="1722277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95</a:t>
            </a:fld>
            <a:endParaRPr lang="en-US" dirty="0"/>
          </a:p>
        </p:txBody>
      </p:sp>
    </p:spTree>
    <p:extLst>
      <p:ext uri="{BB962C8B-B14F-4D97-AF65-F5344CB8AC3E}">
        <p14:creationId xmlns:p14="http://schemas.microsoft.com/office/powerpoint/2010/main" val="186784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Gill Sans Light" charset="0"/>
                <a:ea typeface="+mn-ea"/>
                <a:cs typeface="+mn-cs"/>
              </a:rPr>
              <a:t>SSR</a:t>
            </a:r>
            <a:r>
              <a:rPr lang="en-US" sz="1200" b="0" i="0" kern="1200" dirty="0" smtClean="0">
                <a:solidFill>
                  <a:schemeClr val="tx1"/>
                </a:solidFill>
                <a:effectLst/>
                <a:latin typeface="Gill Sans Light" charset="0"/>
                <a:ea typeface="+mn-ea"/>
                <a:cs typeface="+mn-cs"/>
              </a:rPr>
              <a:t> = Total sum of squares</a:t>
            </a:r>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22</a:t>
            </a:fld>
            <a:endParaRPr lang="en-US" dirty="0"/>
          </a:p>
        </p:txBody>
      </p:sp>
    </p:spTree>
    <p:extLst>
      <p:ext uri="{BB962C8B-B14F-4D97-AF65-F5344CB8AC3E}">
        <p14:creationId xmlns:p14="http://schemas.microsoft.com/office/powerpoint/2010/main" val="14514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pPr/>
              <a:t>96</a:t>
            </a:fld>
            <a:endParaRPr lang="en-US" dirty="0"/>
          </a:p>
        </p:txBody>
      </p:sp>
    </p:spTree>
    <p:extLst>
      <p:ext uri="{BB962C8B-B14F-4D97-AF65-F5344CB8AC3E}">
        <p14:creationId xmlns:p14="http://schemas.microsoft.com/office/powerpoint/2010/main" val="406541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ea typeface="+mn-ea"/>
                <a:cs typeface="+mn-cs"/>
              </a:rPr>
              <a:t>TSS = ESS + RSS if and only if . The left side of this is  times the sum of the elements of y, and the right side is  times the sum of the elements of , so the condition is that the sum of the elements of y equals the sum of the elements of , or equivalently that the sum of the prediction errors (residuals)  is zero. </a:t>
            </a:r>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24</a:t>
            </a:fld>
            <a:endParaRPr lang="en-US"/>
          </a:p>
        </p:txBody>
      </p:sp>
    </p:spTree>
    <p:extLst>
      <p:ext uri="{BB962C8B-B14F-4D97-AF65-F5344CB8AC3E}">
        <p14:creationId xmlns:p14="http://schemas.microsoft.com/office/powerpoint/2010/main" val="126933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ea typeface="+mn-ea"/>
                <a:cs typeface="+mn-cs"/>
              </a:rPr>
              <a:t>TSS = ESS + RSS if and only if . The left side of this is  times the sum of the elements of y, and the right side is  times the sum of the elements of , so the condition is that the sum of the elements of y equals the sum of the elements of , or equivalently that the sum of the prediction errors (residuals)  is zero. </a:t>
            </a:r>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25</a:t>
            </a:fld>
            <a:endParaRPr lang="en-US"/>
          </a:p>
        </p:txBody>
      </p:sp>
    </p:spTree>
    <p:extLst>
      <p:ext uri="{BB962C8B-B14F-4D97-AF65-F5344CB8AC3E}">
        <p14:creationId xmlns:p14="http://schemas.microsoft.com/office/powerpoint/2010/main" val="4647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ea typeface="+mn-ea"/>
                <a:cs typeface="+mn-cs"/>
              </a:rPr>
              <a:t>TSS = ESS + RSS if and only if . The left side of this is  times the sum of the elements of y, and the right side is  times the sum of the elements of , so the condition is that the sum of the elements of y equals the sum of the elements of , or equivalently that the sum of the prediction errors (residuals)  is zero. </a:t>
            </a:r>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26</a:t>
            </a:fld>
            <a:endParaRPr lang="en-US"/>
          </a:p>
        </p:txBody>
      </p:sp>
    </p:spTree>
    <p:extLst>
      <p:ext uri="{BB962C8B-B14F-4D97-AF65-F5344CB8AC3E}">
        <p14:creationId xmlns:p14="http://schemas.microsoft.com/office/powerpoint/2010/main" val="559448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ea typeface="+mn-ea"/>
                <a:cs typeface="+mn-cs"/>
              </a:rPr>
              <a:t>TSS = ESS + RSS if and only if . The left side of this is  times the sum of the elements of y, and the right side is  times the sum of the elements of , so the condition is that the sum of the elements of y equals the sum of the elements of , or equivalently that the sum of the prediction errors (residuals)  is zero. </a:t>
            </a:r>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27</a:t>
            </a:fld>
            <a:endParaRPr lang="en-US"/>
          </a:p>
        </p:txBody>
      </p:sp>
    </p:spTree>
    <p:extLst>
      <p:ext uri="{BB962C8B-B14F-4D97-AF65-F5344CB8AC3E}">
        <p14:creationId xmlns:p14="http://schemas.microsoft.com/office/powerpoint/2010/main" val="1198056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37E4F-B0BF-7B44-A08C-834627A4C47A}" type="slidenum">
              <a:rPr lang="en-US" smtClean="0"/>
              <a:t>30</a:t>
            </a:fld>
            <a:endParaRPr lang="en-US"/>
          </a:p>
        </p:txBody>
      </p:sp>
    </p:spTree>
    <p:extLst>
      <p:ext uri="{BB962C8B-B14F-4D97-AF65-F5344CB8AC3E}">
        <p14:creationId xmlns:p14="http://schemas.microsoft.com/office/powerpoint/2010/main" val="889340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50CEF3-617C-5C4E-BB13-D3F089680D86}"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79209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50CEF3-617C-5C4E-BB13-D3F089680D86}"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126873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50CEF3-617C-5C4E-BB13-D3F089680D86}"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1292703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50CEF3-617C-5C4E-BB13-D3F089680D86}"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1513890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50CEF3-617C-5C4E-BB13-D3F089680D86}" type="datetimeFigureOut">
              <a:rPr lang="en-US" smtClean="0"/>
              <a:t>4/5/17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819278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50CEF3-617C-5C4E-BB13-D3F089680D86}"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209929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50CEF3-617C-5C4E-BB13-D3F089680D86}" type="datetimeFigureOut">
              <a:rPr lang="en-US" smtClean="0"/>
              <a:t>4/5/17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190475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50CEF3-617C-5C4E-BB13-D3F089680D86}" type="datetimeFigureOut">
              <a:rPr lang="en-US" smtClean="0"/>
              <a:t>4/5/17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60254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0CEF3-617C-5C4E-BB13-D3F089680D86}" type="datetimeFigureOut">
              <a:rPr lang="en-US" smtClean="0"/>
              <a:t>4/5/17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1523040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50CEF3-617C-5C4E-BB13-D3F089680D86}"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187846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50CEF3-617C-5C4E-BB13-D3F089680D86}" type="datetimeFigureOut">
              <a:rPr lang="en-US" smtClean="0"/>
              <a:t>4/5/17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3DC2EB-F687-1144-9BB3-26A309995853}" type="slidenum">
              <a:rPr lang="en-US" smtClean="0"/>
              <a:t>‹#›</a:t>
            </a:fld>
            <a:endParaRPr lang="en-US"/>
          </a:p>
        </p:txBody>
      </p:sp>
    </p:spTree>
    <p:extLst>
      <p:ext uri="{BB962C8B-B14F-4D97-AF65-F5344CB8AC3E}">
        <p14:creationId xmlns:p14="http://schemas.microsoft.com/office/powerpoint/2010/main" val="11967989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Gill Sans Light" charset="0"/>
              </a:defRPr>
            </a:lvl1pPr>
          </a:lstStyle>
          <a:p>
            <a:fld id="{E450CEF3-617C-5C4E-BB13-D3F089680D86}" type="datetimeFigureOut">
              <a:rPr lang="en-US" smtClean="0"/>
              <a:pPr/>
              <a:t>4/5/17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Gill Sans Light"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Gill Sans Light" charset="0"/>
              </a:defRPr>
            </a:lvl1pPr>
          </a:lstStyle>
          <a:p>
            <a:fld id="{843DC2EB-F687-1144-9BB3-26A309995853}" type="slidenum">
              <a:rPr lang="en-US" smtClean="0"/>
              <a:pPr/>
              <a:t>‹#›</a:t>
            </a:fld>
            <a:endParaRPr lang="en-US" dirty="0"/>
          </a:p>
        </p:txBody>
      </p:sp>
    </p:spTree>
    <p:extLst>
      <p:ext uri="{BB962C8B-B14F-4D97-AF65-F5344CB8AC3E}">
        <p14:creationId xmlns:p14="http://schemas.microsoft.com/office/powerpoint/2010/main" val="207648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7.xml"/><Relationship Id="rId2" Type="http://schemas.openxmlformats.org/officeDocument/2006/relationships/image" Target="../media/image19.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tiff"/><Relationship Id="rId3"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 Id="rId3" Type="http://schemas.openxmlformats.org/officeDocument/2006/relationships/image" Target="../media/image2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tiff"/><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tiff"/><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tiff"/><Relationship Id="rId6" Type="http://schemas.openxmlformats.org/officeDocument/2006/relationships/image" Target="../media/image42.tiff"/><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19.xml.rels><?xml version="1.0" encoding="UTF-8" standalone="yes"?>
<Relationships xmlns="http://schemas.openxmlformats.org/package/2006/relationships"><Relationship Id="rId11" Type="http://schemas.openxmlformats.org/officeDocument/2006/relationships/image" Target="../media/image50.tiff"/><Relationship Id="rId12" Type="http://schemas.openxmlformats.org/officeDocument/2006/relationships/image" Target="../media/image51.tiff"/><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35.png"/><Relationship Id="rId9" Type="http://schemas.openxmlformats.org/officeDocument/2006/relationships/image" Target="../media/image48.png"/><Relationship Id="rId10"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52.tiff"/></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6.tiff"/><Relationship Id="rId5" Type="http://schemas.openxmlformats.org/officeDocument/2006/relationships/image" Target="../media/image57.tiff"/><Relationship Id="rId6" Type="http://schemas.openxmlformats.org/officeDocument/2006/relationships/image" Target="../media/image58.tiff"/><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tiff"/><Relationship Id="rId8" Type="http://schemas.openxmlformats.org/officeDocument/2006/relationships/image" Target="../media/image62.png"/><Relationship Id="rId9" Type="http://schemas.openxmlformats.org/officeDocument/2006/relationships/image" Target="../media/image63.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4.tiff"/><Relationship Id="rId4" Type="http://schemas.openxmlformats.org/officeDocument/2006/relationships/image" Target="../media/image65.tiff"/><Relationship Id="rId5"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67.tiff"/><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67.tiff"/><Relationship Id="rId9" Type="http://schemas.openxmlformats.org/officeDocument/2006/relationships/image" Target="../media/image76.png"/><Relationship Id="rId10"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 Id="rId3"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1.tiff"/><Relationship Id="rId4" Type="http://schemas.openxmlformats.org/officeDocument/2006/relationships/image" Target="../media/image82.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tiff"/><Relationship Id="rId5" Type="http://schemas.openxmlformats.org/officeDocument/2006/relationships/image" Target="../media/image86.png"/><Relationship Id="rId6"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PNG"/><Relationship Id="rId3"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0.png"/><Relationship Id="rId1" Type="http://schemas.openxmlformats.org/officeDocument/2006/relationships/slideLayout" Target="../slideLayouts/slideLayout7.xml"/><Relationship Id="rId2"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7.xml"/><Relationship Id="rId2"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0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4.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tiff"/><Relationship Id="rId6"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8.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9.png"/><Relationship Id="rId3"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image" Target="../media/image1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6.png"/><Relationship Id="rId3" Type="http://schemas.openxmlformats.org/officeDocument/2006/relationships/image" Target="../media/image1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8.png"/><Relationship Id="rId3" Type="http://schemas.openxmlformats.org/officeDocument/2006/relationships/image" Target="../media/image1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39.png"/></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42.png"/></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2.png"/><Relationship Id="rId5" Type="http://schemas.openxmlformats.org/officeDocument/2006/relationships/image" Target="../media/image144.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47.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dirty="0" smtClean="0"/>
              <a:t>Structural Equation Modeling</a:t>
            </a:r>
            <a:endParaRPr lang="en-US" sz="4400" dirty="0"/>
          </a:p>
        </p:txBody>
      </p:sp>
      <p:sp>
        <p:nvSpPr>
          <p:cNvPr id="4" name="Round Single Corner Rectangle 3"/>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Tree>
    <p:extLst>
      <p:ext uri="{BB962C8B-B14F-4D97-AF65-F5344CB8AC3E}">
        <p14:creationId xmlns:p14="http://schemas.microsoft.com/office/powerpoint/2010/main" val="473755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7560576" y="2240896"/>
            <a:ext cx="4180315" cy="193805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784498"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The Matrix</a:t>
            </a:r>
          </a:p>
          <a:p>
            <a:endParaRPr lang="en-US" sz="3200" dirty="0">
              <a:solidFill>
                <a:schemeClr val="tx2">
                  <a:lumMod val="60000"/>
                  <a:lumOff val="40000"/>
                </a:schemeClr>
              </a:solidFill>
              <a:latin typeface="+mj-lt"/>
            </a:endParaRPr>
          </a:p>
        </p:txBody>
      </p:sp>
      <p:pic>
        <p:nvPicPr>
          <p:cNvPr id="10" name="Picture 9"/>
          <p:cNvPicPr>
            <a:picLocks noChangeAspect="1"/>
          </p:cNvPicPr>
          <p:nvPr/>
        </p:nvPicPr>
        <p:blipFill>
          <a:blip r:embed="rId2"/>
          <a:stretch>
            <a:fillRect/>
          </a:stretch>
        </p:blipFill>
        <p:spPr>
          <a:xfrm>
            <a:off x="726806" y="3209922"/>
            <a:ext cx="4292600" cy="838200"/>
          </a:xfrm>
          <a:prstGeom prst="rect">
            <a:avLst/>
          </a:prstGeom>
        </p:spPr>
      </p:pic>
      <p:sp>
        <p:nvSpPr>
          <p:cNvPr id="14" name="TextBox 13"/>
          <p:cNvSpPr txBox="1"/>
          <p:nvPr/>
        </p:nvSpPr>
        <p:spPr>
          <a:xfrm>
            <a:off x="726806" y="1146048"/>
            <a:ext cx="7199535" cy="1631216"/>
          </a:xfrm>
          <a:prstGeom prst="rect">
            <a:avLst/>
          </a:prstGeom>
          <a:noFill/>
        </p:spPr>
        <p:txBody>
          <a:bodyPr wrap="none" rtlCol="0">
            <a:spAutoFit/>
          </a:bodyPr>
          <a:lstStyle/>
          <a:p>
            <a:r>
              <a:rPr lang="en-US" sz="2000" dirty="0" smtClean="0"/>
              <a:t>Very powerful mathematical tool with varying degree of complexity</a:t>
            </a:r>
          </a:p>
          <a:p>
            <a:endParaRPr lang="en-US" sz="2000" dirty="0"/>
          </a:p>
          <a:p>
            <a:r>
              <a:rPr lang="en-US" sz="2000" dirty="0" smtClean="0"/>
              <a:t>Most basic use : solving linear equations</a:t>
            </a:r>
          </a:p>
          <a:p>
            <a:endParaRPr lang="en-US" sz="2000" dirty="0"/>
          </a:p>
          <a:p>
            <a:r>
              <a:rPr lang="en-US" sz="2000" dirty="0" smtClean="0"/>
              <a:t>Linear equation : Ax = b</a:t>
            </a:r>
            <a:endParaRPr lang="en-US" sz="2000" dirty="0"/>
          </a:p>
        </p:txBody>
      </p:sp>
      <p:sp>
        <p:nvSpPr>
          <p:cNvPr id="15" name="TextBox 14"/>
          <p:cNvSpPr txBox="1"/>
          <p:nvPr/>
        </p:nvSpPr>
        <p:spPr>
          <a:xfrm>
            <a:off x="1458949" y="3025256"/>
            <a:ext cx="317716" cy="369332"/>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2730356" y="2995404"/>
            <a:ext cx="284052" cy="369332"/>
          </a:xfrm>
          <a:prstGeom prst="rect">
            <a:avLst/>
          </a:prstGeom>
          <a:noFill/>
        </p:spPr>
        <p:txBody>
          <a:bodyPr wrap="none" rtlCol="0">
            <a:spAutoFit/>
          </a:bodyPr>
          <a:lstStyle/>
          <a:p>
            <a:r>
              <a:rPr lang="en-US" smtClean="0"/>
              <a:t>x</a:t>
            </a:r>
            <a:endParaRPr lang="en-US"/>
          </a:p>
        </p:txBody>
      </p:sp>
      <p:sp>
        <p:nvSpPr>
          <p:cNvPr id="17" name="TextBox 16"/>
          <p:cNvSpPr txBox="1"/>
          <p:nvPr/>
        </p:nvSpPr>
        <p:spPr>
          <a:xfrm>
            <a:off x="4317835" y="2995404"/>
            <a:ext cx="611754" cy="369332"/>
          </a:xfrm>
          <a:prstGeom prst="rect">
            <a:avLst/>
          </a:prstGeom>
          <a:noFill/>
        </p:spPr>
        <p:txBody>
          <a:bodyPr wrap="square" rtlCol="0">
            <a:spAutoFit/>
          </a:bodyPr>
          <a:lstStyle/>
          <a:p>
            <a:r>
              <a:rPr lang="en-US" smtClean="0"/>
              <a:t>b</a:t>
            </a:r>
            <a:endParaRPr lang="en-US"/>
          </a:p>
        </p:txBody>
      </p:sp>
      <p:sp>
        <p:nvSpPr>
          <p:cNvPr id="18" name="TextBox 17"/>
          <p:cNvSpPr txBox="1"/>
          <p:nvPr/>
        </p:nvSpPr>
        <p:spPr>
          <a:xfrm>
            <a:off x="726806" y="4550652"/>
            <a:ext cx="6735049" cy="369332"/>
          </a:xfrm>
          <a:prstGeom prst="rect">
            <a:avLst/>
          </a:prstGeom>
          <a:noFill/>
        </p:spPr>
        <p:txBody>
          <a:bodyPr wrap="none" rtlCol="0">
            <a:spAutoFit/>
          </a:bodyPr>
          <a:lstStyle/>
          <a:p>
            <a:r>
              <a:rPr lang="en-US" dirty="0" smtClean="0"/>
              <a:t>No division in matrix form, you need to compute the inverse of A : A</a:t>
            </a:r>
            <a:r>
              <a:rPr lang="en-US" baseline="30000" dirty="0" smtClean="0"/>
              <a:t>-1</a:t>
            </a:r>
            <a:r>
              <a:rPr lang="en-US" dirty="0" smtClean="0"/>
              <a:t> </a:t>
            </a:r>
            <a:endParaRPr lang="en-US" dirty="0"/>
          </a:p>
        </p:txBody>
      </p:sp>
      <p:pic>
        <p:nvPicPr>
          <p:cNvPr id="19" name="Picture 18"/>
          <p:cNvPicPr>
            <a:picLocks noChangeAspect="1"/>
          </p:cNvPicPr>
          <p:nvPr/>
        </p:nvPicPr>
        <p:blipFill>
          <a:blip r:embed="rId3"/>
          <a:stretch>
            <a:fillRect/>
          </a:stretch>
        </p:blipFill>
        <p:spPr>
          <a:xfrm>
            <a:off x="726806" y="5023290"/>
            <a:ext cx="4508500" cy="1625600"/>
          </a:xfrm>
          <a:prstGeom prst="rect">
            <a:avLst/>
          </a:prstGeom>
        </p:spPr>
      </p:pic>
      <p:sp>
        <p:nvSpPr>
          <p:cNvPr id="22" name="TextBox 21"/>
          <p:cNvSpPr txBox="1"/>
          <p:nvPr/>
        </p:nvSpPr>
        <p:spPr>
          <a:xfrm>
            <a:off x="5631803" y="5271671"/>
            <a:ext cx="1343958" cy="58477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3200" smtClean="0"/>
              <a:t>AA</a:t>
            </a:r>
            <a:r>
              <a:rPr lang="en-US" sz="3200" baseline="30000" smtClean="0"/>
              <a:t>-1 </a:t>
            </a:r>
            <a:r>
              <a:rPr lang="en-US" sz="3200" dirty="0" smtClean="0"/>
              <a:t>= I</a:t>
            </a:r>
            <a:endParaRPr lang="en-US" sz="3200" dirty="0"/>
          </a:p>
        </p:txBody>
      </p:sp>
      <p:sp>
        <p:nvSpPr>
          <p:cNvPr id="23" name="TextBox 22"/>
          <p:cNvSpPr txBox="1"/>
          <p:nvPr/>
        </p:nvSpPr>
        <p:spPr>
          <a:xfrm>
            <a:off x="7784610" y="4586787"/>
            <a:ext cx="2450200" cy="2062103"/>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200" dirty="0" smtClean="0"/>
              <a:t>AA</a:t>
            </a:r>
            <a:r>
              <a:rPr lang="en-US" sz="3200" baseline="30000" dirty="0" smtClean="0"/>
              <a:t>-1 </a:t>
            </a:r>
            <a:r>
              <a:rPr lang="en-US" sz="3200" dirty="0" smtClean="0"/>
              <a:t>= A</a:t>
            </a:r>
            <a:r>
              <a:rPr lang="en-US" sz="3200" baseline="30000" dirty="0" smtClean="0"/>
              <a:t>-1</a:t>
            </a:r>
            <a:r>
              <a:rPr lang="en-US" sz="3200" dirty="0" smtClean="0"/>
              <a:t>A = I</a:t>
            </a:r>
          </a:p>
          <a:p>
            <a:r>
              <a:rPr lang="en-US" sz="3200" dirty="0" smtClean="0"/>
              <a:t>Ax = b</a:t>
            </a:r>
          </a:p>
          <a:p>
            <a:r>
              <a:rPr lang="en-US" sz="3200" dirty="0" smtClean="0"/>
              <a:t>A</a:t>
            </a:r>
            <a:r>
              <a:rPr lang="en-US" sz="3200" baseline="30000" dirty="0" smtClean="0"/>
              <a:t>-1</a:t>
            </a:r>
            <a:r>
              <a:rPr lang="en-US" sz="3200" dirty="0" smtClean="0"/>
              <a:t>Ax = A</a:t>
            </a:r>
            <a:r>
              <a:rPr lang="en-US" sz="3200" baseline="30000" dirty="0" smtClean="0"/>
              <a:t>-1</a:t>
            </a:r>
            <a:r>
              <a:rPr lang="en-US" sz="3200" dirty="0" smtClean="0"/>
              <a:t>b</a:t>
            </a:r>
          </a:p>
          <a:p>
            <a:r>
              <a:rPr lang="en-US" sz="3200" dirty="0"/>
              <a:t>x</a:t>
            </a:r>
            <a:r>
              <a:rPr lang="en-US" sz="3200" dirty="0" smtClean="0"/>
              <a:t> </a:t>
            </a:r>
            <a:r>
              <a:rPr lang="en-US" sz="3200" dirty="0"/>
              <a:t>= </a:t>
            </a:r>
            <a:r>
              <a:rPr lang="en-US" sz="3200" dirty="0" smtClean="0"/>
              <a:t>A</a:t>
            </a:r>
            <a:r>
              <a:rPr lang="en-US" sz="3200" baseline="30000" dirty="0" smtClean="0"/>
              <a:t>-1</a:t>
            </a:r>
            <a:r>
              <a:rPr lang="en-US" sz="3200" dirty="0" smtClean="0"/>
              <a:t>b</a:t>
            </a:r>
            <a:endParaRPr lang="en-US" sz="3200" dirty="0"/>
          </a:p>
        </p:txBody>
      </p:sp>
      <p:grpSp>
        <p:nvGrpSpPr>
          <p:cNvPr id="26" name="Group 25"/>
          <p:cNvGrpSpPr/>
          <p:nvPr/>
        </p:nvGrpSpPr>
        <p:grpSpPr>
          <a:xfrm>
            <a:off x="7705652" y="2436312"/>
            <a:ext cx="3932939" cy="1548599"/>
            <a:chOff x="7743273" y="1851073"/>
            <a:chExt cx="4448727" cy="1751691"/>
          </a:xfrm>
        </p:grpSpPr>
        <p:pic>
          <p:nvPicPr>
            <p:cNvPr id="24" name="Picture 23"/>
            <p:cNvPicPr>
              <a:picLocks noChangeAspect="1"/>
            </p:cNvPicPr>
            <p:nvPr/>
          </p:nvPicPr>
          <p:blipFill rotWithShape="1">
            <a:blip r:embed="rId4"/>
            <a:srcRect l="87253" t="-987" b="987"/>
            <a:stretch/>
          </p:blipFill>
          <p:spPr>
            <a:xfrm>
              <a:off x="8690753" y="2777264"/>
              <a:ext cx="1170432" cy="825500"/>
            </a:xfrm>
            <a:prstGeom prst="rect">
              <a:avLst/>
            </a:prstGeom>
          </p:spPr>
        </p:pic>
        <p:pic>
          <p:nvPicPr>
            <p:cNvPr id="25" name="Picture 24"/>
            <p:cNvPicPr>
              <a:picLocks noChangeAspect="1"/>
            </p:cNvPicPr>
            <p:nvPr/>
          </p:nvPicPr>
          <p:blipFill rotWithShape="1">
            <a:blip r:embed="rId4"/>
            <a:srcRect r="51550"/>
            <a:stretch/>
          </p:blipFill>
          <p:spPr>
            <a:xfrm>
              <a:off x="7743273" y="1851073"/>
              <a:ext cx="4448727" cy="825500"/>
            </a:xfrm>
            <a:prstGeom prst="rect">
              <a:avLst/>
            </a:prstGeom>
          </p:spPr>
        </p:pic>
      </p:grpSp>
      <p:sp>
        <p:nvSpPr>
          <p:cNvPr id="28" name="TextBox 27"/>
          <p:cNvSpPr txBox="1"/>
          <p:nvPr/>
        </p:nvSpPr>
        <p:spPr>
          <a:xfrm>
            <a:off x="5122060" y="2957661"/>
            <a:ext cx="2092239" cy="1200329"/>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en-US" dirty="0" smtClean="0"/>
              <a:t>2 unknowns</a:t>
            </a:r>
          </a:p>
          <a:p>
            <a:pPr algn="ctr"/>
            <a:r>
              <a:rPr lang="en-US" dirty="0" smtClean="0"/>
              <a:t>2 equations</a:t>
            </a:r>
          </a:p>
          <a:p>
            <a:r>
              <a:rPr lang="en-US" dirty="0" smtClean="0"/>
              <a:t>3x</a:t>
            </a:r>
            <a:r>
              <a:rPr lang="en-US" baseline="-25000" dirty="0" smtClean="0"/>
              <a:t>1</a:t>
            </a:r>
            <a:r>
              <a:rPr lang="en-US" dirty="0" smtClean="0"/>
              <a:t> + 3.2x</a:t>
            </a:r>
            <a:r>
              <a:rPr lang="en-US" baseline="-25000" dirty="0" smtClean="0"/>
              <a:t>2</a:t>
            </a:r>
            <a:r>
              <a:rPr lang="en-US" dirty="0" smtClean="0"/>
              <a:t> = 118.4</a:t>
            </a:r>
          </a:p>
          <a:p>
            <a:r>
              <a:rPr lang="en-US" dirty="0" smtClean="0"/>
              <a:t>3.5x</a:t>
            </a:r>
            <a:r>
              <a:rPr lang="en-US" baseline="-25000" dirty="0" smtClean="0"/>
              <a:t>1</a:t>
            </a:r>
            <a:r>
              <a:rPr lang="en-US" dirty="0" smtClean="0"/>
              <a:t> + 3.6x</a:t>
            </a:r>
            <a:r>
              <a:rPr lang="en-US" baseline="-25000" dirty="0" smtClean="0"/>
              <a:t>2</a:t>
            </a:r>
            <a:r>
              <a:rPr lang="en-US" dirty="0" smtClean="0"/>
              <a:t> = 135.2</a:t>
            </a:r>
            <a:endParaRPr lang="en-US" dirty="0"/>
          </a:p>
        </p:txBody>
      </p:sp>
      <p:sp>
        <p:nvSpPr>
          <p:cNvPr id="29" name="TextBox 28"/>
          <p:cNvSpPr txBox="1"/>
          <p:nvPr/>
        </p:nvSpPr>
        <p:spPr>
          <a:xfrm>
            <a:off x="9504798" y="2251646"/>
            <a:ext cx="441146" cy="369332"/>
          </a:xfrm>
          <a:prstGeom prst="rect">
            <a:avLst/>
          </a:prstGeom>
          <a:noFill/>
        </p:spPr>
        <p:txBody>
          <a:bodyPr wrap="none" rtlCol="0">
            <a:spAutoFit/>
          </a:bodyPr>
          <a:lstStyle/>
          <a:p>
            <a:r>
              <a:rPr lang="en-US" dirty="0" smtClean="0"/>
              <a:t>A</a:t>
            </a:r>
            <a:r>
              <a:rPr lang="en-US" baseline="30000" dirty="0" smtClean="0"/>
              <a:t>-1</a:t>
            </a:r>
            <a:endParaRPr lang="en-US" baseline="30000" dirty="0"/>
          </a:p>
        </p:txBody>
      </p:sp>
    </p:spTree>
    <p:extLst>
      <p:ext uri="{BB962C8B-B14F-4D97-AF65-F5344CB8AC3E}">
        <p14:creationId xmlns:p14="http://schemas.microsoft.com/office/powerpoint/2010/main" val="151245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8" grpId="0"/>
      <p:bldP spid="22" grpId="0" animBg="1"/>
      <p:bldP spid="23" grpId="0" animBg="1"/>
      <p:bldP spid="28" grpId="0" animBg="1"/>
      <p:bldP spid="2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ingle Corner Rectangle 3"/>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6" name="TextBox 5"/>
          <p:cNvSpPr txBox="1"/>
          <p:nvPr/>
        </p:nvSpPr>
        <p:spPr>
          <a:xfrm>
            <a:off x="4846299" y="245522"/>
            <a:ext cx="2499402" cy="584775"/>
          </a:xfrm>
          <a:prstGeom prst="rect">
            <a:avLst/>
          </a:prstGeom>
          <a:noFill/>
        </p:spPr>
        <p:txBody>
          <a:bodyPr wrap="none" rtlCol="0">
            <a:spAutoFit/>
          </a:bodyPr>
          <a:lstStyle/>
          <a:p>
            <a:r>
              <a:rPr lang="en-US" sz="3200" dirty="0" smtClean="0">
                <a:solidFill>
                  <a:schemeClr val="tx2">
                    <a:lumMod val="75000"/>
                  </a:schemeClr>
                </a:solidFill>
                <a:latin typeface="+mj-lt"/>
              </a:rPr>
              <a:t>Study</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Design</a:t>
            </a:r>
          </a:p>
        </p:txBody>
      </p:sp>
      <p:sp>
        <p:nvSpPr>
          <p:cNvPr id="25" name="Rounded Rectangle 24"/>
          <p:cNvSpPr/>
          <p:nvPr/>
        </p:nvSpPr>
        <p:spPr>
          <a:xfrm>
            <a:off x="8640821" y="1237619"/>
            <a:ext cx="3283528" cy="2022764"/>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Access Goal Relevant Information</a:t>
            </a:r>
            <a:endParaRPr lang="en-US" dirty="0"/>
          </a:p>
        </p:txBody>
      </p:sp>
      <p:sp>
        <p:nvSpPr>
          <p:cNvPr id="26" name="Rounded Rectangle 25"/>
          <p:cNvSpPr/>
          <p:nvPr/>
        </p:nvSpPr>
        <p:spPr>
          <a:xfrm>
            <a:off x="10149452" y="2115741"/>
            <a:ext cx="1731819" cy="886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Retrieval from secondary memory</a:t>
            </a:r>
            <a:endParaRPr lang="en-US" dirty="0"/>
          </a:p>
        </p:txBody>
      </p:sp>
      <p:sp>
        <p:nvSpPr>
          <p:cNvPr id="27" name="Rounded Rectangle 26"/>
          <p:cNvSpPr/>
          <p:nvPr/>
        </p:nvSpPr>
        <p:spPr>
          <a:xfrm>
            <a:off x="8665498" y="3387435"/>
            <a:ext cx="3283528" cy="1863068"/>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Attentional control</a:t>
            </a:r>
            <a:endParaRPr lang="en-US" dirty="0"/>
          </a:p>
        </p:txBody>
      </p:sp>
      <p:sp>
        <p:nvSpPr>
          <p:cNvPr id="28" name="Rounded Rectangle 27"/>
          <p:cNvSpPr/>
          <p:nvPr/>
        </p:nvSpPr>
        <p:spPr>
          <a:xfrm>
            <a:off x="10362765" y="3952926"/>
            <a:ext cx="1462663" cy="1149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Active </a:t>
            </a:r>
            <a:r>
              <a:rPr lang="en-US" dirty="0" smtClean="0"/>
              <a:t>filtering</a:t>
            </a:r>
            <a:endParaRPr lang="en-US" dirty="0"/>
          </a:p>
        </p:txBody>
      </p:sp>
      <p:sp>
        <p:nvSpPr>
          <p:cNvPr id="29" name="Rounded Rectangle 28"/>
          <p:cNvSpPr/>
          <p:nvPr/>
        </p:nvSpPr>
        <p:spPr>
          <a:xfrm>
            <a:off x="3963094" y="3093210"/>
            <a:ext cx="3743758" cy="1225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Working Memory</a:t>
            </a:r>
            <a:endParaRPr lang="en-US" sz="2400" dirty="0"/>
          </a:p>
        </p:txBody>
      </p:sp>
      <p:cxnSp>
        <p:nvCxnSpPr>
          <p:cNvPr id="30" name="Straight Arrow Connector 29"/>
          <p:cNvCxnSpPr/>
          <p:nvPr/>
        </p:nvCxnSpPr>
        <p:spPr>
          <a:xfrm>
            <a:off x="7855173" y="3440305"/>
            <a:ext cx="656072" cy="0"/>
          </a:xfrm>
          <a:prstGeom prst="straightConnector1">
            <a:avLst/>
          </a:prstGeom>
          <a:ln w="127000">
            <a:solidFill>
              <a:schemeClr val="accent4"/>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1" name="Down Arrow 30"/>
          <p:cNvSpPr/>
          <p:nvPr/>
        </p:nvSpPr>
        <p:spPr>
          <a:xfrm rot="16200000">
            <a:off x="8062730" y="3495462"/>
            <a:ext cx="258856" cy="656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9" idx="1"/>
          </p:cNvCxnSpPr>
          <p:nvPr/>
        </p:nvCxnSpPr>
        <p:spPr>
          <a:xfrm flipH="1">
            <a:off x="3018056" y="3706090"/>
            <a:ext cx="945038" cy="0"/>
          </a:xfrm>
          <a:prstGeom prst="straightConnector1">
            <a:avLst/>
          </a:prstGeom>
          <a:ln>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302626" y="3093210"/>
            <a:ext cx="2715430" cy="1225759"/>
          </a:xfrm>
          <a:prstGeom prst="roundRect">
            <a:avLst/>
          </a:prstGeom>
          <a:solidFill>
            <a:srgbClr val="9F86D5"/>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Fluid Intelligence</a:t>
            </a:r>
            <a:endParaRPr lang="en-US" sz="2400" dirty="0"/>
          </a:p>
        </p:txBody>
      </p:sp>
      <p:sp>
        <p:nvSpPr>
          <p:cNvPr id="34" name="U-Turn Arrow 33"/>
          <p:cNvSpPr/>
          <p:nvPr/>
        </p:nvSpPr>
        <p:spPr>
          <a:xfrm>
            <a:off x="7156631" y="4318969"/>
            <a:ext cx="550221"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777584" y="4920932"/>
            <a:ext cx="1101775" cy="923330"/>
          </a:xfrm>
          <a:prstGeom prst="rect">
            <a:avLst/>
          </a:prstGeom>
          <a:solidFill>
            <a:srgbClr val="D74B62"/>
          </a:solidFill>
          <a:ln>
            <a:solidFill>
              <a:srgbClr val="C00000"/>
            </a:solidFill>
          </a:ln>
        </p:spPr>
        <p:txBody>
          <a:bodyPr wrap="none" rtlCol="0">
            <a:spAutoFit/>
          </a:bodyPr>
          <a:lstStyle/>
          <a:p>
            <a:pPr algn="ctr"/>
            <a:r>
              <a:rPr lang="en-US" dirty="0" smtClean="0">
                <a:solidFill>
                  <a:schemeClr val="bg1"/>
                </a:solidFill>
              </a:rPr>
              <a:t>Tasks</a:t>
            </a:r>
          </a:p>
          <a:p>
            <a:pPr algn="ctr"/>
            <a:r>
              <a:rPr lang="en-US" dirty="0" smtClean="0">
                <a:solidFill>
                  <a:schemeClr val="bg1"/>
                </a:solidFill>
              </a:rPr>
              <a:t>Manifest</a:t>
            </a:r>
          </a:p>
          <a:p>
            <a:pPr algn="ctr"/>
            <a:r>
              <a:rPr lang="en-US" dirty="0" smtClean="0">
                <a:solidFill>
                  <a:schemeClr val="bg1"/>
                </a:solidFill>
              </a:rPr>
              <a:t>Measures</a:t>
            </a:r>
            <a:endParaRPr lang="en-US" dirty="0">
              <a:solidFill>
                <a:schemeClr val="bg1"/>
              </a:solidFill>
            </a:endParaRPr>
          </a:p>
        </p:txBody>
      </p:sp>
      <p:sp>
        <p:nvSpPr>
          <p:cNvPr id="36" name="U-Turn Arrow 35"/>
          <p:cNvSpPr/>
          <p:nvPr/>
        </p:nvSpPr>
        <p:spPr>
          <a:xfrm>
            <a:off x="10818985" y="5099458"/>
            <a:ext cx="550221"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U-Turn Arrow 36"/>
          <p:cNvSpPr/>
          <p:nvPr/>
        </p:nvSpPr>
        <p:spPr>
          <a:xfrm rot="10800000">
            <a:off x="8499364" y="1482774"/>
            <a:ext cx="550221"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U-Turn Arrow 37"/>
          <p:cNvSpPr/>
          <p:nvPr/>
        </p:nvSpPr>
        <p:spPr>
          <a:xfrm rot="10800000" flipH="1">
            <a:off x="11577405" y="1527280"/>
            <a:ext cx="560807"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U-Turn Arrow 38"/>
          <p:cNvSpPr/>
          <p:nvPr/>
        </p:nvSpPr>
        <p:spPr>
          <a:xfrm rot="10800000">
            <a:off x="1826051" y="2481197"/>
            <a:ext cx="550221"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p:cNvSpPr/>
          <p:nvPr/>
        </p:nvSpPr>
        <p:spPr>
          <a:xfrm>
            <a:off x="8792755" y="2854404"/>
            <a:ext cx="513578" cy="1221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p:cNvSpPr/>
          <p:nvPr/>
        </p:nvSpPr>
        <p:spPr>
          <a:xfrm>
            <a:off x="8707063" y="2096600"/>
            <a:ext cx="1357746" cy="924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Primary memory processes</a:t>
            </a:r>
            <a:endParaRPr lang="en-US" dirty="0"/>
          </a:p>
        </p:txBody>
      </p:sp>
      <p:sp>
        <p:nvSpPr>
          <p:cNvPr id="42" name="Rounded Rectangle 41"/>
          <p:cNvSpPr/>
          <p:nvPr/>
        </p:nvSpPr>
        <p:spPr>
          <a:xfrm>
            <a:off x="8751781" y="3952926"/>
            <a:ext cx="1462663" cy="1149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Focus of attention</a:t>
            </a:r>
            <a:endParaRPr lang="en-US" dirty="0"/>
          </a:p>
        </p:txBody>
      </p:sp>
    </p:spTree>
    <p:extLst>
      <p:ext uri="{BB962C8B-B14F-4D97-AF65-F5344CB8AC3E}">
        <p14:creationId xmlns:p14="http://schemas.microsoft.com/office/powerpoint/2010/main" val="13998705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ingle Corner Rectangle 3"/>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6" name="TextBox 5"/>
          <p:cNvSpPr txBox="1"/>
          <p:nvPr/>
        </p:nvSpPr>
        <p:spPr>
          <a:xfrm>
            <a:off x="4846299" y="245522"/>
            <a:ext cx="2247282" cy="584775"/>
          </a:xfrm>
          <a:prstGeom prst="rect">
            <a:avLst/>
          </a:prstGeom>
          <a:noFill/>
        </p:spPr>
        <p:txBody>
          <a:bodyPr wrap="none" rtlCol="0">
            <a:spAutoFit/>
          </a:bodyPr>
          <a:lstStyle/>
          <a:p>
            <a:r>
              <a:rPr lang="en-US" sz="3200" dirty="0" smtClean="0">
                <a:solidFill>
                  <a:schemeClr val="tx2">
                    <a:lumMod val="75000"/>
                  </a:schemeClr>
                </a:solidFill>
                <a:latin typeface="+mj-lt"/>
              </a:rPr>
              <a:t>Study</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Tasks</a:t>
            </a:r>
          </a:p>
        </p:txBody>
      </p:sp>
      <p:grpSp>
        <p:nvGrpSpPr>
          <p:cNvPr id="8" name="Group 7"/>
          <p:cNvGrpSpPr/>
          <p:nvPr/>
        </p:nvGrpSpPr>
        <p:grpSpPr>
          <a:xfrm>
            <a:off x="768095" y="1011936"/>
            <a:ext cx="4078203" cy="2140898"/>
            <a:chOff x="768095" y="1011936"/>
            <a:chExt cx="4078203" cy="2140898"/>
          </a:xfrm>
        </p:grpSpPr>
        <p:sp>
          <p:nvSpPr>
            <p:cNvPr id="2" name="Rectangle 1"/>
            <p:cNvSpPr/>
            <p:nvPr/>
          </p:nvSpPr>
          <p:spPr>
            <a:xfrm>
              <a:off x="768095" y="1011936"/>
              <a:ext cx="4078203" cy="3779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Working Memory</a:t>
              </a:r>
              <a:endParaRPr lang="en-US" dirty="0">
                <a:solidFill>
                  <a:schemeClr val="bg1"/>
                </a:solidFill>
              </a:endParaRPr>
            </a:p>
          </p:txBody>
        </p:sp>
        <p:sp>
          <p:nvSpPr>
            <p:cNvPr id="3" name="TextBox 2"/>
            <p:cNvSpPr txBox="1"/>
            <p:nvPr/>
          </p:nvSpPr>
          <p:spPr>
            <a:xfrm>
              <a:off x="833657" y="1398508"/>
              <a:ext cx="1933926" cy="1754326"/>
            </a:xfrm>
            <a:prstGeom prst="rect">
              <a:avLst/>
            </a:prstGeom>
            <a:noFill/>
          </p:spPr>
          <p:txBody>
            <a:bodyPr wrap="square" rtlCol="0">
              <a:spAutoFit/>
            </a:bodyPr>
            <a:lstStyle/>
            <a:p>
              <a:pPr algn="ctr"/>
              <a:r>
                <a:rPr lang="en-US" u="sng" dirty="0" smtClean="0"/>
                <a:t>Span tasks</a:t>
              </a:r>
            </a:p>
            <a:p>
              <a:r>
                <a:rPr lang="en-US" dirty="0" smtClean="0"/>
                <a:t>Operation</a:t>
              </a:r>
            </a:p>
            <a:p>
              <a:r>
                <a:rPr lang="en-US" dirty="0" smtClean="0"/>
                <a:t>Symmetry</a:t>
              </a:r>
            </a:p>
            <a:p>
              <a:r>
                <a:rPr lang="en-US" dirty="0" smtClean="0"/>
                <a:t>Running letter</a:t>
              </a:r>
            </a:p>
            <a:p>
              <a:r>
                <a:rPr lang="en-US" dirty="0" smtClean="0"/>
                <a:t>Running digit</a:t>
              </a:r>
            </a:p>
            <a:p>
              <a:pPr algn="ctr"/>
              <a:endParaRPr lang="en-US" dirty="0"/>
            </a:p>
          </p:txBody>
        </p:sp>
        <p:sp>
          <p:nvSpPr>
            <p:cNvPr id="7" name="TextBox 6"/>
            <p:cNvSpPr txBox="1"/>
            <p:nvPr/>
          </p:nvSpPr>
          <p:spPr>
            <a:xfrm>
              <a:off x="2767584" y="1389888"/>
              <a:ext cx="2078713" cy="923330"/>
            </a:xfrm>
            <a:prstGeom prst="rect">
              <a:avLst/>
            </a:prstGeom>
            <a:noFill/>
          </p:spPr>
          <p:txBody>
            <a:bodyPr wrap="square" rtlCol="0">
              <a:spAutoFit/>
            </a:bodyPr>
            <a:lstStyle/>
            <a:p>
              <a:pPr algn="ctr"/>
              <a:r>
                <a:rPr lang="en-US" u="sng" dirty="0" smtClean="0"/>
                <a:t>Visual Arrays</a:t>
              </a:r>
            </a:p>
            <a:p>
              <a:r>
                <a:rPr lang="en-US" dirty="0" smtClean="0"/>
                <a:t>Single probe</a:t>
              </a:r>
            </a:p>
            <a:p>
              <a:r>
                <a:rPr lang="en-US" dirty="0" smtClean="0"/>
                <a:t>Whole display</a:t>
              </a:r>
              <a:endParaRPr lang="en-US" dirty="0"/>
            </a:p>
          </p:txBody>
        </p:sp>
      </p:grpSp>
      <p:sp>
        <p:nvSpPr>
          <p:cNvPr id="9" name="Rectangle 8"/>
          <p:cNvSpPr/>
          <p:nvPr/>
        </p:nvSpPr>
        <p:spPr>
          <a:xfrm>
            <a:off x="5425207" y="999744"/>
            <a:ext cx="4078203" cy="3779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Primary / Secondary Memory</a:t>
            </a:r>
            <a:endParaRPr lang="en-US" dirty="0">
              <a:solidFill>
                <a:schemeClr val="bg1"/>
              </a:solidFill>
            </a:endParaRPr>
          </a:p>
        </p:txBody>
      </p:sp>
      <p:grpSp>
        <p:nvGrpSpPr>
          <p:cNvPr id="15" name="Group 14"/>
          <p:cNvGrpSpPr/>
          <p:nvPr/>
        </p:nvGrpSpPr>
        <p:grpSpPr>
          <a:xfrm>
            <a:off x="5464817" y="3415739"/>
            <a:ext cx="4078204" cy="1315105"/>
            <a:chOff x="5464817" y="3415739"/>
            <a:chExt cx="4078204" cy="1315105"/>
          </a:xfrm>
        </p:grpSpPr>
        <p:sp>
          <p:nvSpPr>
            <p:cNvPr id="11" name="Rectangle 10"/>
            <p:cNvSpPr/>
            <p:nvPr/>
          </p:nvSpPr>
          <p:spPr>
            <a:xfrm>
              <a:off x="5464818" y="3415739"/>
              <a:ext cx="4078203" cy="3779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Attentional Control</a:t>
              </a:r>
              <a:endParaRPr lang="en-US" dirty="0">
                <a:solidFill>
                  <a:schemeClr val="bg1"/>
                </a:solidFill>
              </a:endParaRPr>
            </a:p>
          </p:txBody>
        </p:sp>
        <p:sp>
          <p:nvSpPr>
            <p:cNvPr id="12" name="TextBox 11"/>
            <p:cNvSpPr txBox="1"/>
            <p:nvPr/>
          </p:nvSpPr>
          <p:spPr>
            <a:xfrm>
              <a:off x="5464817" y="3807514"/>
              <a:ext cx="4078203" cy="923330"/>
            </a:xfrm>
            <a:prstGeom prst="rect">
              <a:avLst/>
            </a:prstGeom>
            <a:noFill/>
          </p:spPr>
          <p:txBody>
            <a:bodyPr wrap="square" rtlCol="0">
              <a:spAutoFit/>
            </a:bodyPr>
            <a:lstStyle/>
            <a:p>
              <a:r>
                <a:rPr lang="en-US" dirty="0" err="1" smtClean="0"/>
                <a:t>Antisaccade</a:t>
              </a:r>
              <a:r>
                <a:rPr lang="en-US" dirty="0" smtClean="0"/>
                <a:t> </a:t>
              </a:r>
            </a:p>
            <a:p>
              <a:r>
                <a:rPr lang="en-US" dirty="0" smtClean="0"/>
                <a:t>Stroop</a:t>
              </a:r>
            </a:p>
            <a:p>
              <a:r>
                <a:rPr lang="en-US" dirty="0" smtClean="0"/>
                <a:t>Flanker</a:t>
              </a:r>
              <a:endParaRPr lang="en-US" dirty="0"/>
            </a:p>
          </p:txBody>
        </p:sp>
      </p:grpSp>
      <p:grpSp>
        <p:nvGrpSpPr>
          <p:cNvPr id="5" name="Group 4"/>
          <p:cNvGrpSpPr/>
          <p:nvPr/>
        </p:nvGrpSpPr>
        <p:grpSpPr>
          <a:xfrm>
            <a:off x="787899" y="3618538"/>
            <a:ext cx="4078204" cy="1301282"/>
            <a:chOff x="3230552" y="4934989"/>
            <a:chExt cx="4078204" cy="1301282"/>
          </a:xfrm>
        </p:grpSpPr>
        <p:sp>
          <p:nvSpPr>
            <p:cNvPr id="10" name="Rectangle 9"/>
            <p:cNvSpPr/>
            <p:nvPr/>
          </p:nvSpPr>
          <p:spPr>
            <a:xfrm>
              <a:off x="3230553" y="4934989"/>
              <a:ext cx="4078203" cy="3779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Fluid Intelligence</a:t>
              </a:r>
              <a:endParaRPr lang="en-US" dirty="0">
                <a:solidFill>
                  <a:schemeClr val="bg1"/>
                </a:solidFill>
              </a:endParaRPr>
            </a:p>
          </p:txBody>
        </p:sp>
        <p:sp>
          <p:nvSpPr>
            <p:cNvPr id="13" name="TextBox 12"/>
            <p:cNvSpPr txBox="1"/>
            <p:nvPr/>
          </p:nvSpPr>
          <p:spPr>
            <a:xfrm>
              <a:off x="3230552" y="5312941"/>
              <a:ext cx="4078203" cy="923330"/>
            </a:xfrm>
            <a:prstGeom prst="rect">
              <a:avLst/>
            </a:prstGeom>
            <a:noFill/>
          </p:spPr>
          <p:txBody>
            <a:bodyPr wrap="square" rtlCol="0">
              <a:spAutoFit/>
            </a:bodyPr>
            <a:lstStyle/>
            <a:p>
              <a:r>
                <a:rPr lang="en-US" smtClean="0"/>
                <a:t>Lettre</a:t>
              </a:r>
              <a:r>
                <a:rPr lang="en-US" dirty="0" smtClean="0"/>
                <a:t> Sets</a:t>
              </a:r>
            </a:p>
            <a:p>
              <a:r>
                <a:rPr lang="en-US" dirty="0" smtClean="0"/>
                <a:t>Number Series</a:t>
              </a:r>
            </a:p>
            <a:p>
              <a:r>
                <a:rPr lang="en-US" dirty="0" smtClean="0"/>
                <a:t>Raven’s advanced progressive matrices</a:t>
              </a:r>
              <a:endParaRPr lang="en-US" dirty="0"/>
            </a:p>
          </p:txBody>
        </p:sp>
      </p:grpSp>
      <p:sp>
        <p:nvSpPr>
          <p:cNvPr id="16" name="TextBox 15"/>
          <p:cNvSpPr txBox="1"/>
          <p:nvPr/>
        </p:nvSpPr>
        <p:spPr>
          <a:xfrm>
            <a:off x="5425205" y="1389888"/>
            <a:ext cx="4078205" cy="1477328"/>
          </a:xfrm>
          <a:prstGeom prst="rect">
            <a:avLst/>
          </a:prstGeom>
          <a:noFill/>
        </p:spPr>
        <p:txBody>
          <a:bodyPr wrap="square" rtlCol="0">
            <a:spAutoFit/>
          </a:bodyPr>
          <a:lstStyle/>
          <a:p>
            <a:r>
              <a:rPr lang="en-US" dirty="0"/>
              <a:t>Free recall w</a:t>
            </a:r>
            <a:r>
              <a:rPr lang="en-US" dirty="0" smtClean="0"/>
              <a:t>ords</a:t>
            </a:r>
            <a:endParaRPr lang="en-US" dirty="0"/>
          </a:p>
          <a:p>
            <a:r>
              <a:rPr lang="en-US" dirty="0" smtClean="0"/>
              <a:t>Free recall three </a:t>
            </a:r>
            <a:r>
              <a:rPr lang="en-US" dirty="0"/>
              <a:t>digit </a:t>
            </a:r>
            <a:r>
              <a:rPr lang="en-US" dirty="0" smtClean="0"/>
              <a:t>numbers</a:t>
            </a:r>
          </a:p>
          <a:p>
            <a:r>
              <a:rPr lang="en-US" dirty="0" smtClean="0"/>
              <a:t>Split span (grids)</a:t>
            </a:r>
          </a:p>
          <a:p>
            <a:r>
              <a:rPr lang="en-US" dirty="0" smtClean="0"/>
              <a:t>Digit span</a:t>
            </a:r>
          </a:p>
          <a:p>
            <a:r>
              <a:rPr lang="en-US" dirty="0" smtClean="0"/>
              <a:t>Continuous paired association</a:t>
            </a:r>
            <a:endParaRPr lang="en-US" dirty="0"/>
          </a:p>
        </p:txBody>
      </p:sp>
    </p:spTree>
    <p:extLst>
      <p:ext uri="{BB962C8B-B14F-4D97-AF65-F5344CB8AC3E}">
        <p14:creationId xmlns:p14="http://schemas.microsoft.com/office/powerpoint/2010/main" val="15651906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58112" y="0"/>
            <a:ext cx="13850112" cy="707136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
          <a:stretch>
            <a:fillRect/>
          </a:stretch>
        </p:blipFill>
        <p:spPr>
          <a:xfrm>
            <a:off x="99389" y="106680"/>
            <a:ext cx="11843600" cy="6858000"/>
          </a:xfrm>
          <a:prstGeom prst="rect">
            <a:avLst/>
          </a:prstGeom>
        </p:spPr>
      </p:pic>
      <p:sp>
        <p:nvSpPr>
          <p:cNvPr id="8" name="Donut 7"/>
          <p:cNvSpPr/>
          <p:nvPr/>
        </p:nvSpPr>
        <p:spPr>
          <a:xfrm>
            <a:off x="2548128" y="2060448"/>
            <a:ext cx="3060192" cy="2950464"/>
          </a:xfrm>
          <a:prstGeom prst="donut">
            <a:avLst>
              <a:gd name="adj" fmla="val 592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6182360" y="992132"/>
            <a:ext cx="2997200" cy="4432300"/>
          </a:xfrm>
          <a:prstGeom prst="rect">
            <a:avLst/>
          </a:prstGeom>
        </p:spPr>
      </p:pic>
    </p:spTree>
    <p:extLst>
      <p:ext uri="{BB962C8B-B14F-4D97-AF65-F5344CB8AC3E}">
        <p14:creationId xmlns:p14="http://schemas.microsoft.com/office/powerpoint/2010/main" val="160339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421356" cy="584775"/>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The Matrix Reloaded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75" y="1940831"/>
            <a:ext cx="7071360" cy="19817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144" y="1123215"/>
            <a:ext cx="3864273" cy="573466"/>
          </a:xfrm>
          <a:prstGeom prst="rect">
            <a:avLst/>
          </a:prstGeom>
        </p:spPr>
      </p:pic>
      <p:sp>
        <p:nvSpPr>
          <p:cNvPr id="8" name="TextBox 7"/>
          <p:cNvSpPr txBox="1"/>
          <p:nvPr/>
        </p:nvSpPr>
        <p:spPr>
          <a:xfrm>
            <a:off x="475488" y="1150428"/>
            <a:ext cx="3565656" cy="400110"/>
          </a:xfrm>
          <a:prstGeom prst="rect">
            <a:avLst/>
          </a:prstGeom>
          <a:noFill/>
        </p:spPr>
        <p:txBody>
          <a:bodyPr wrap="none" rtlCol="0">
            <a:spAutoFit/>
          </a:bodyPr>
          <a:lstStyle/>
          <a:p>
            <a:r>
              <a:rPr lang="en-US" sz="2000" dirty="0" smtClean="0"/>
              <a:t>The variance-covariance matrix :</a:t>
            </a:r>
            <a:endParaRPr lang="en-US" sz="2000" dirty="0"/>
          </a:p>
        </p:txBody>
      </p:sp>
      <p:grpSp>
        <p:nvGrpSpPr>
          <p:cNvPr id="10" name="Group 9"/>
          <p:cNvGrpSpPr/>
          <p:nvPr/>
        </p:nvGrpSpPr>
        <p:grpSpPr>
          <a:xfrm>
            <a:off x="616839" y="4498848"/>
            <a:ext cx="8040599" cy="1399569"/>
            <a:chOff x="616839" y="4498848"/>
            <a:chExt cx="8040599" cy="1399569"/>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75" y="5507547"/>
              <a:ext cx="2502829" cy="390870"/>
            </a:xfrm>
            <a:prstGeom prst="rect">
              <a:avLst/>
            </a:prstGeom>
          </p:spPr>
        </p:pic>
        <p:sp>
          <p:nvSpPr>
            <p:cNvPr id="9" name="TextBox 8"/>
            <p:cNvSpPr txBox="1"/>
            <p:nvPr/>
          </p:nvSpPr>
          <p:spPr>
            <a:xfrm>
              <a:off x="616839" y="4498848"/>
              <a:ext cx="8040599" cy="923330"/>
            </a:xfrm>
            <a:prstGeom prst="rect">
              <a:avLst/>
            </a:prstGeom>
            <a:noFill/>
          </p:spPr>
          <p:txBody>
            <a:bodyPr wrap="none" rtlCol="0">
              <a:spAutoFit/>
            </a:bodyPr>
            <a:lstStyle/>
            <a:p>
              <a:r>
                <a:rPr lang="en-US" dirty="0" smtClean="0"/>
                <a:t>Generalization in higher dimension of the concept of variance (from scalar to matrix)</a:t>
              </a:r>
            </a:p>
            <a:p>
              <a:r>
                <a:rPr lang="en-US" dirty="0" smtClean="0"/>
                <a:t>Diagonal elements of </a:t>
              </a:r>
              <a:r>
                <a:rPr lang="el-GR" dirty="0" smtClean="0"/>
                <a:t>Σ</a:t>
              </a:r>
              <a:r>
                <a:rPr lang="en-US" dirty="0" smtClean="0"/>
                <a:t> form the vector the variances for each element of X</a:t>
              </a:r>
            </a:p>
            <a:p>
              <a:r>
                <a:rPr lang="en-US" dirty="0" smtClean="0"/>
                <a:t>The trace of </a:t>
              </a:r>
              <a:r>
                <a:rPr lang="el-GR" dirty="0" smtClean="0"/>
                <a:t>Σ</a:t>
              </a:r>
              <a:r>
                <a:rPr lang="en-US" dirty="0" smtClean="0"/>
                <a:t> is the classic scalar variance of X </a:t>
              </a:r>
              <a:endParaRPr lang="en-US" dirty="0"/>
            </a:p>
          </p:txBody>
        </p:sp>
      </p:grpSp>
      <p:grpSp>
        <p:nvGrpSpPr>
          <p:cNvPr id="14" name="Group 13"/>
          <p:cNvGrpSpPr/>
          <p:nvPr/>
        </p:nvGrpSpPr>
        <p:grpSpPr>
          <a:xfrm>
            <a:off x="8265124" y="1123215"/>
            <a:ext cx="3782866" cy="2799320"/>
            <a:chOff x="8265124" y="1123215"/>
            <a:chExt cx="3782866" cy="2799320"/>
          </a:xfrm>
        </p:grpSpPr>
        <p:sp>
          <p:nvSpPr>
            <p:cNvPr id="13" name="Rounded Rectangle 12"/>
            <p:cNvSpPr/>
            <p:nvPr/>
          </p:nvSpPr>
          <p:spPr>
            <a:xfrm>
              <a:off x="8265124" y="1123215"/>
              <a:ext cx="3782866" cy="2799320"/>
            </a:xfrm>
            <a:prstGeom prst="roundRect">
              <a:avLst>
                <a:gd name="adj" fmla="val 5779"/>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2606"/>
            <a:stretch/>
          </p:blipFill>
          <p:spPr>
            <a:xfrm>
              <a:off x="8325424" y="2160126"/>
              <a:ext cx="3684278" cy="1594258"/>
            </a:xfrm>
            <a:prstGeom prst="rect">
              <a:avLst/>
            </a:prstGeom>
          </p:spPr>
        </p:pic>
        <p:sp>
          <p:nvSpPr>
            <p:cNvPr id="12" name="TextBox 11"/>
            <p:cNvSpPr txBox="1"/>
            <p:nvPr/>
          </p:nvSpPr>
          <p:spPr>
            <a:xfrm>
              <a:off x="8657438" y="1158072"/>
              <a:ext cx="3020250" cy="1077218"/>
            </a:xfrm>
            <a:prstGeom prst="rect">
              <a:avLst/>
            </a:prstGeom>
            <a:noFill/>
          </p:spPr>
          <p:txBody>
            <a:bodyPr wrap="none" rtlCol="0">
              <a:spAutoFit/>
            </a:bodyPr>
            <a:lstStyle/>
            <a:p>
              <a:pPr algn="ctr"/>
              <a:r>
                <a:rPr lang="en-US" sz="2800" dirty="0" smtClean="0"/>
                <a:t>SEM</a:t>
              </a:r>
            </a:p>
            <a:p>
              <a:pPr algn="ctr"/>
              <a:r>
                <a:rPr lang="en-US" dirty="0" smtClean="0"/>
                <a:t>the very important </a:t>
              </a:r>
            </a:p>
            <a:p>
              <a:pPr algn="ctr"/>
              <a:r>
                <a:rPr lang="en-US" dirty="0" smtClean="0"/>
                <a:t>exogenous covariance matrix :</a:t>
              </a:r>
              <a:endParaRPr lang="en-US" dirty="0"/>
            </a:p>
          </p:txBody>
        </p:sp>
      </p:grpSp>
      <p:sp>
        <p:nvSpPr>
          <p:cNvPr id="15" name="Rounded Rectangle 14"/>
          <p:cNvSpPr/>
          <p:nvPr/>
        </p:nvSpPr>
        <p:spPr>
          <a:xfrm rot="1396770">
            <a:off x="2146196" y="2691137"/>
            <a:ext cx="4682253" cy="397126"/>
          </a:xfrm>
          <a:prstGeom prst="roundRect">
            <a:avLst/>
          </a:prstGeom>
          <a:solidFill>
            <a:srgbClr val="5B9BD5">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002060"/>
                </a:solidFill>
              </a:rPr>
              <a:t>Variance</a:t>
            </a:r>
            <a:endParaRPr lang="en-US">
              <a:solidFill>
                <a:srgbClr val="002060"/>
              </a:solidFill>
            </a:endParaRPr>
          </a:p>
        </p:txBody>
      </p:sp>
    </p:spTree>
    <p:extLst>
      <p:ext uri="{BB962C8B-B14F-4D97-AF65-F5344CB8AC3E}">
        <p14:creationId xmlns:p14="http://schemas.microsoft.com/office/powerpoint/2010/main" val="71999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557320"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Overview</a:t>
            </a:r>
          </a:p>
          <a:p>
            <a:endParaRPr lang="en-US" sz="3200" dirty="0">
              <a:solidFill>
                <a:schemeClr val="tx2">
                  <a:lumMod val="60000"/>
                  <a:lumOff val="40000"/>
                </a:schemeClr>
              </a:solidFill>
              <a:latin typeface="+mj-lt"/>
            </a:endParaRPr>
          </a:p>
        </p:txBody>
      </p:sp>
      <p:sp>
        <p:nvSpPr>
          <p:cNvPr id="5" name="TextBox 4"/>
          <p:cNvSpPr txBox="1"/>
          <p:nvPr/>
        </p:nvSpPr>
        <p:spPr>
          <a:xfrm>
            <a:off x="861848" y="1208690"/>
            <a:ext cx="9989032" cy="5909310"/>
          </a:xfrm>
          <a:prstGeom prst="rect">
            <a:avLst/>
          </a:prstGeom>
          <a:noFill/>
        </p:spPr>
        <p:txBody>
          <a:bodyPr wrap="square" rtlCol="0">
            <a:spAutoFit/>
          </a:bodyPr>
          <a:lstStyle/>
          <a:p>
            <a:r>
              <a:rPr lang="en-US" dirty="0" smtClean="0">
                <a:latin typeface="Gill Sans Light" charset="0"/>
              </a:rPr>
              <a:t>Problem</a:t>
            </a:r>
          </a:p>
          <a:p>
            <a:pPr marL="285750" indent="-285750">
              <a:buFontTx/>
              <a:buChar char="-"/>
            </a:pPr>
            <a:r>
              <a:rPr lang="en-US" dirty="0" smtClean="0">
                <a:latin typeface="Gill Sans Light" charset="0"/>
              </a:rPr>
              <a:t>Inferences</a:t>
            </a:r>
          </a:p>
          <a:p>
            <a:pPr marL="285750" indent="-285750">
              <a:buFontTx/>
              <a:buChar char="-"/>
            </a:pPr>
            <a:r>
              <a:rPr lang="en-US" dirty="0" smtClean="0">
                <a:latin typeface="Gill Sans Light" charset="0"/>
              </a:rPr>
              <a:t>Predictions</a:t>
            </a:r>
          </a:p>
          <a:p>
            <a:pPr marL="285750" indent="-285750">
              <a:buFontTx/>
              <a:buChar char="-"/>
            </a:pPr>
            <a:r>
              <a:rPr lang="en-US" dirty="0" smtClean="0">
                <a:latin typeface="Gill Sans Light" charset="0"/>
              </a:rPr>
              <a:t>Model validation : Causality / Correlation</a:t>
            </a:r>
          </a:p>
          <a:p>
            <a:pPr marL="285750" indent="-285750">
              <a:buFontTx/>
              <a:buChar char="-"/>
            </a:pPr>
            <a:endParaRPr lang="en-US" dirty="0">
              <a:latin typeface="Gill Sans Light" charset="0"/>
            </a:endParaRPr>
          </a:p>
          <a:p>
            <a:r>
              <a:rPr lang="en-US" dirty="0" smtClean="0">
                <a:latin typeface="Gill Sans Light" charset="0"/>
              </a:rPr>
              <a:t>Characteristics</a:t>
            </a:r>
          </a:p>
          <a:p>
            <a:pPr marL="285750" indent="-285750">
              <a:buFontTx/>
              <a:buChar char="-"/>
            </a:pPr>
            <a:r>
              <a:rPr lang="en-US" b="1" dirty="0" smtClean="0">
                <a:latin typeface="Gill Sans Light" charset="0"/>
              </a:rPr>
              <a:t>Overdetermined system </a:t>
            </a:r>
            <a:r>
              <a:rPr lang="en-US" dirty="0" smtClean="0">
                <a:latin typeface="Gill Sans Light" charset="0"/>
              </a:rPr>
              <a:t>: More equations than unknowns, almost always no solution</a:t>
            </a:r>
          </a:p>
          <a:p>
            <a:pPr marL="285750" indent="-285750">
              <a:buFontTx/>
              <a:buChar char="-"/>
            </a:pPr>
            <a:r>
              <a:rPr lang="en-US" dirty="0" smtClean="0">
                <a:latin typeface="Gill Sans Light" charset="0"/>
              </a:rPr>
              <a:t>Real system : Measurement errors</a:t>
            </a:r>
          </a:p>
          <a:p>
            <a:pPr marL="285750" indent="-285750">
              <a:buFontTx/>
              <a:buChar char="-"/>
            </a:pPr>
            <a:r>
              <a:rPr lang="en-US" dirty="0" smtClean="0">
                <a:latin typeface="Gill Sans Light" charset="0"/>
              </a:rPr>
              <a:t>Hidden variables : not known or impossible to measure</a:t>
            </a:r>
          </a:p>
          <a:p>
            <a:pPr marL="285750" indent="-285750">
              <a:buFontTx/>
              <a:buChar char="-"/>
            </a:pPr>
            <a:endParaRPr lang="en-US" dirty="0">
              <a:latin typeface="Gill Sans Light" charset="0"/>
            </a:endParaRPr>
          </a:p>
          <a:p>
            <a:r>
              <a:rPr lang="en-US" dirty="0" smtClean="0">
                <a:latin typeface="Gill Sans Light" charset="0"/>
              </a:rPr>
              <a:t>The system needs to be approximated: regression !  </a:t>
            </a:r>
            <a:r>
              <a:rPr lang="en-US" dirty="0" smtClean="0">
                <a:latin typeface="Gill Sans Light" charset="0"/>
                <a:sym typeface="Wingdings"/>
              </a:rPr>
              <a:t> USES COVARIANCE </a:t>
            </a:r>
          </a:p>
          <a:p>
            <a:r>
              <a:rPr lang="en-US" dirty="0" smtClean="0">
                <a:latin typeface="Gill Sans Light" charset="0"/>
                <a:sym typeface="Wingdings"/>
              </a:rPr>
              <a:t>Covariance is used to describe the system</a:t>
            </a:r>
          </a:p>
          <a:p>
            <a:endParaRPr lang="en-US" dirty="0">
              <a:latin typeface="Gill Sans Light" charset="0"/>
            </a:endParaRPr>
          </a:p>
          <a:p>
            <a:r>
              <a:rPr lang="en-US" dirty="0" smtClean="0">
                <a:latin typeface="Gill Sans Light" charset="0"/>
              </a:rPr>
              <a:t>Usual assumptions of multiple regression</a:t>
            </a:r>
          </a:p>
          <a:p>
            <a:pPr marL="285750" indent="-285750">
              <a:buFontTx/>
              <a:buChar char="-"/>
            </a:pPr>
            <a:r>
              <a:rPr lang="en-US" dirty="0" smtClean="0">
                <a:latin typeface="Gill Sans Light" charset="0"/>
              </a:rPr>
              <a:t>Variables follow </a:t>
            </a:r>
            <a:r>
              <a:rPr lang="en-US" dirty="0">
                <a:latin typeface="Gill Sans Light" charset="0"/>
              </a:rPr>
              <a:t>an unbounded </a:t>
            </a:r>
            <a:r>
              <a:rPr lang="en-US" dirty="0" smtClean="0">
                <a:latin typeface="Gill Sans Light" charset="0"/>
              </a:rPr>
              <a:t>normal distribution (skew, kurtosis)</a:t>
            </a:r>
          </a:p>
          <a:p>
            <a:pPr marL="285750" indent="-285750">
              <a:buFontTx/>
              <a:buChar char="-"/>
            </a:pPr>
            <a:r>
              <a:rPr lang="en-US" dirty="0" smtClean="0">
                <a:latin typeface="Gill Sans Light" charset="0"/>
              </a:rPr>
              <a:t>Variables are uncorrelated (multicollinearity problem)</a:t>
            </a:r>
          </a:p>
          <a:p>
            <a:pPr marL="285750" indent="-285750">
              <a:buFontTx/>
              <a:buChar char="-"/>
            </a:pPr>
            <a:r>
              <a:rPr lang="en-US" dirty="0" smtClean="0">
                <a:latin typeface="Gill Sans Light" charset="0"/>
              </a:rPr>
              <a:t>Error is normally distributed : No systematic measurement error</a:t>
            </a:r>
          </a:p>
          <a:p>
            <a:pPr marL="285750" indent="-285750">
              <a:buFontTx/>
              <a:buChar char="-"/>
            </a:pPr>
            <a:r>
              <a:rPr lang="en-US" dirty="0" smtClean="0">
                <a:latin typeface="Gill Sans Light" charset="0"/>
              </a:rPr>
              <a:t>Homoscedasticity : error is uncorrelated to the predictor</a:t>
            </a:r>
          </a:p>
          <a:p>
            <a:pPr marL="285750" indent="-285750">
              <a:buFontTx/>
              <a:buChar char="-"/>
            </a:pPr>
            <a:r>
              <a:rPr lang="en-US" dirty="0" smtClean="0">
                <a:latin typeface="Gill Sans Light" charset="0"/>
              </a:rPr>
              <a:t>Error </a:t>
            </a:r>
            <a:r>
              <a:rPr lang="en-US" dirty="0">
                <a:latin typeface="Gill Sans Light" charset="0"/>
              </a:rPr>
              <a:t>v</a:t>
            </a:r>
            <a:r>
              <a:rPr lang="en-US" dirty="0" smtClean="0">
                <a:latin typeface="Gill Sans Light" charset="0"/>
              </a:rPr>
              <a:t>ariance is equally shared in error terms for all predictors</a:t>
            </a:r>
            <a:endParaRPr lang="en-US" dirty="0">
              <a:latin typeface="Gill Sans Light" charset="0"/>
            </a:endParaRPr>
          </a:p>
          <a:p>
            <a:endParaRPr lang="en-US" dirty="0" smtClean="0">
              <a:latin typeface="Gill Sans Light" charset="0"/>
            </a:endParaRPr>
          </a:p>
          <a:p>
            <a:pPr marL="285750" indent="-285750">
              <a:buFontTx/>
              <a:buChar char="-"/>
            </a:pPr>
            <a:endParaRPr lang="en-US" dirty="0" smtClean="0">
              <a:latin typeface="Gill Sans Light" charset="0"/>
            </a:endParaRPr>
          </a:p>
        </p:txBody>
      </p:sp>
    </p:spTree>
    <p:extLst>
      <p:ext uri="{BB962C8B-B14F-4D97-AF65-F5344CB8AC3E}">
        <p14:creationId xmlns:p14="http://schemas.microsoft.com/office/powerpoint/2010/main" val="3204037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328895"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System of equations</a:t>
            </a:r>
          </a:p>
          <a:p>
            <a:endParaRPr lang="en-US" sz="3200" dirty="0">
              <a:solidFill>
                <a:schemeClr val="tx2">
                  <a:lumMod val="60000"/>
                  <a:lumOff val="40000"/>
                </a:schemeClr>
              </a:solidFill>
              <a:latin typeface="+mj-lt"/>
            </a:endParaRPr>
          </a:p>
        </p:txBody>
      </p:sp>
      <p:pic>
        <p:nvPicPr>
          <p:cNvPr id="6" name="Picture 5"/>
          <p:cNvPicPr>
            <a:picLocks noChangeAspect="1"/>
          </p:cNvPicPr>
          <p:nvPr/>
        </p:nvPicPr>
        <p:blipFill>
          <a:blip r:embed="rId2"/>
          <a:stretch>
            <a:fillRect/>
          </a:stretch>
        </p:blipFill>
        <p:spPr>
          <a:xfrm>
            <a:off x="4000500" y="1923393"/>
            <a:ext cx="4191000" cy="3200400"/>
          </a:xfrm>
          <a:prstGeom prst="rect">
            <a:avLst/>
          </a:prstGeom>
        </p:spPr>
      </p:pic>
      <p:sp>
        <p:nvSpPr>
          <p:cNvPr id="7" name="TextBox 6"/>
          <p:cNvSpPr txBox="1"/>
          <p:nvPr/>
        </p:nvSpPr>
        <p:spPr>
          <a:xfrm>
            <a:off x="5295075" y="1371508"/>
            <a:ext cx="1734257" cy="369332"/>
          </a:xfrm>
          <a:prstGeom prst="rect">
            <a:avLst/>
          </a:prstGeom>
          <a:noFill/>
        </p:spPr>
        <p:txBody>
          <a:bodyPr wrap="none" rtlCol="0">
            <a:spAutoFit/>
          </a:bodyPr>
          <a:lstStyle/>
          <a:p>
            <a:r>
              <a:rPr lang="en-US" dirty="0" smtClean="0">
                <a:latin typeface="Gill Sans Light" charset="0"/>
              </a:rPr>
              <a:t>Overdetermined</a:t>
            </a:r>
            <a:endParaRPr lang="en-US" dirty="0">
              <a:latin typeface="Gill Sans Light" charset="0"/>
            </a:endParaRPr>
          </a:p>
        </p:txBody>
      </p:sp>
      <p:sp>
        <p:nvSpPr>
          <p:cNvPr id="8"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endParaRPr kumimoji="0" lang="en-US" altLang="en-US" sz="10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charset="0"/>
              </a:rPr>
              <a:t>  .</a:t>
            </a:r>
          </a:p>
        </p:txBody>
      </p:sp>
      <p:pic>
        <p:nvPicPr>
          <p:cNvPr id="12" name="Picture 11"/>
          <p:cNvPicPr>
            <a:picLocks noChangeAspect="1"/>
          </p:cNvPicPr>
          <p:nvPr/>
        </p:nvPicPr>
        <p:blipFill>
          <a:blip r:embed="rId3"/>
          <a:stretch>
            <a:fillRect/>
          </a:stretch>
        </p:blipFill>
        <p:spPr>
          <a:xfrm>
            <a:off x="396330" y="2721367"/>
            <a:ext cx="3101427" cy="1604451"/>
          </a:xfrm>
          <a:prstGeom prst="rect">
            <a:avLst/>
          </a:prstGeom>
        </p:spPr>
      </p:pic>
      <p:sp>
        <p:nvSpPr>
          <p:cNvPr id="2" name="TextBox 1"/>
          <p:cNvSpPr txBox="1"/>
          <p:nvPr/>
        </p:nvSpPr>
        <p:spPr>
          <a:xfrm>
            <a:off x="396330" y="2231136"/>
            <a:ext cx="2801344" cy="369332"/>
          </a:xfrm>
          <a:prstGeom prst="rect">
            <a:avLst/>
          </a:prstGeom>
          <a:noFill/>
        </p:spPr>
        <p:txBody>
          <a:bodyPr wrap="none" rtlCol="0">
            <a:spAutoFit/>
          </a:bodyPr>
          <a:lstStyle/>
          <a:p>
            <a:r>
              <a:rPr lang="en-US" dirty="0" smtClean="0"/>
              <a:t>Each row is </a:t>
            </a:r>
            <a:r>
              <a:rPr lang="en-US" smtClean="0"/>
              <a:t>an observation :</a:t>
            </a:r>
            <a:endParaRPr lang="en-US"/>
          </a:p>
        </p:txBody>
      </p:sp>
      <p:sp>
        <p:nvSpPr>
          <p:cNvPr id="5" name="TextBox 4"/>
          <p:cNvSpPr txBox="1"/>
          <p:nvPr/>
        </p:nvSpPr>
        <p:spPr>
          <a:xfrm>
            <a:off x="569935" y="5401056"/>
            <a:ext cx="4782848" cy="646331"/>
          </a:xfrm>
          <a:prstGeom prst="rect">
            <a:avLst/>
          </a:prstGeom>
          <a:noFill/>
        </p:spPr>
        <p:txBody>
          <a:bodyPr wrap="none" rtlCol="0">
            <a:spAutoFit/>
          </a:bodyPr>
          <a:lstStyle/>
          <a:p>
            <a:r>
              <a:rPr lang="en-US" dirty="0" smtClean="0"/>
              <a:t>Here y and x are equivalent to beta in regression.</a:t>
            </a:r>
          </a:p>
          <a:p>
            <a:r>
              <a:rPr lang="en-US" dirty="0" smtClean="0"/>
              <a:t>No solution is found for this system.</a:t>
            </a:r>
            <a:endParaRPr lang="en-US" dirty="0"/>
          </a:p>
        </p:txBody>
      </p:sp>
    </p:spTree>
    <p:extLst>
      <p:ext uri="{BB962C8B-B14F-4D97-AF65-F5344CB8AC3E}">
        <p14:creationId xmlns:p14="http://schemas.microsoft.com/office/powerpoint/2010/main" val="2057551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227200"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Statistical Modeling</a:t>
            </a:r>
          </a:p>
          <a:p>
            <a:endParaRPr lang="en-US" sz="3200" dirty="0">
              <a:solidFill>
                <a:schemeClr val="tx2">
                  <a:lumMod val="60000"/>
                  <a:lumOff val="40000"/>
                </a:schemeClr>
              </a:solidFill>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115" y="1584960"/>
            <a:ext cx="8070484" cy="3921252"/>
          </a:xfrm>
          <a:prstGeom prst="rect">
            <a:avLst/>
          </a:prstGeom>
        </p:spPr>
      </p:pic>
      <p:sp>
        <p:nvSpPr>
          <p:cNvPr id="2" name="TextBox 1"/>
          <p:cNvSpPr txBox="1"/>
          <p:nvPr/>
        </p:nvSpPr>
        <p:spPr>
          <a:xfrm>
            <a:off x="3257550" y="4514851"/>
            <a:ext cx="763351" cy="369332"/>
          </a:xfrm>
          <a:prstGeom prst="rect">
            <a:avLst/>
          </a:prstGeom>
          <a:solidFill>
            <a:schemeClr val="accent1">
              <a:lumMod val="75000"/>
            </a:schemeClr>
          </a:solidFill>
        </p:spPr>
        <p:txBody>
          <a:bodyPr wrap="none" rtlCol="0">
            <a:spAutoFit/>
          </a:bodyPr>
          <a:lstStyle/>
          <a:p>
            <a:r>
              <a:rPr lang="en-US" dirty="0" smtClean="0">
                <a:solidFill>
                  <a:schemeClr val="bg1"/>
                </a:solidFill>
              </a:rPr>
              <a:t>Linear</a:t>
            </a:r>
            <a:endParaRPr lang="en-US" dirty="0">
              <a:solidFill>
                <a:schemeClr val="bg1"/>
              </a:solidFill>
            </a:endParaRPr>
          </a:p>
        </p:txBody>
      </p:sp>
      <p:sp>
        <p:nvSpPr>
          <p:cNvPr id="6" name="TextBox 5"/>
          <p:cNvSpPr txBox="1"/>
          <p:nvPr/>
        </p:nvSpPr>
        <p:spPr>
          <a:xfrm>
            <a:off x="3057174" y="5010531"/>
            <a:ext cx="1164101" cy="369332"/>
          </a:xfrm>
          <a:prstGeom prst="rect">
            <a:avLst/>
          </a:prstGeom>
          <a:solidFill>
            <a:schemeClr val="accent1">
              <a:lumMod val="75000"/>
            </a:schemeClr>
          </a:solidFill>
        </p:spPr>
        <p:txBody>
          <a:bodyPr wrap="none" rtlCol="0">
            <a:spAutoFit/>
          </a:bodyPr>
          <a:lstStyle/>
          <a:p>
            <a:r>
              <a:rPr lang="en-US" smtClean="0">
                <a:solidFill>
                  <a:schemeClr val="bg1"/>
                </a:solidFill>
              </a:rPr>
              <a:t>Non linear</a:t>
            </a:r>
            <a:endParaRPr lang="en-US">
              <a:solidFill>
                <a:schemeClr val="bg1"/>
              </a:solidFill>
            </a:endParaRPr>
          </a:p>
        </p:txBody>
      </p:sp>
    </p:spTree>
    <p:extLst>
      <p:ext uri="{BB962C8B-B14F-4D97-AF65-F5344CB8AC3E}">
        <p14:creationId xmlns:p14="http://schemas.microsoft.com/office/powerpoint/2010/main" val="300570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328895"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System of equations</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2"/>
          <a:stretch>
            <a:fillRect/>
          </a:stretch>
        </p:blipFill>
        <p:spPr>
          <a:xfrm>
            <a:off x="6721955" y="1694673"/>
            <a:ext cx="4209393" cy="4209393"/>
          </a:xfrm>
          <a:prstGeom prst="rect">
            <a:avLst/>
          </a:prstGeom>
        </p:spPr>
      </p:pic>
      <p:sp>
        <p:nvSpPr>
          <p:cNvPr id="5" name="TextBox 4"/>
          <p:cNvSpPr txBox="1"/>
          <p:nvPr/>
        </p:nvSpPr>
        <p:spPr>
          <a:xfrm>
            <a:off x="5766202" y="1371508"/>
            <a:ext cx="6425798" cy="646331"/>
          </a:xfrm>
          <a:prstGeom prst="rect">
            <a:avLst/>
          </a:prstGeom>
          <a:solidFill>
            <a:schemeClr val="bg1"/>
          </a:solidFill>
        </p:spPr>
        <p:txBody>
          <a:bodyPr wrap="none" rtlCol="0">
            <a:spAutoFit/>
          </a:bodyPr>
          <a:lstStyle/>
          <a:p>
            <a:pPr algn="ctr"/>
            <a:r>
              <a:rPr lang="en-US" dirty="0" smtClean="0">
                <a:latin typeface="Gill Sans Light" charset="0"/>
              </a:rPr>
              <a:t>Non linear system</a:t>
            </a:r>
          </a:p>
          <a:p>
            <a:pPr algn="ctr"/>
            <a:r>
              <a:rPr lang="en-US" dirty="0" smtClean="0">
                <a:latin typeface="Gill Sans Light" charset="0"/>
              </a:rPr>
              <a:t>(determined if polynomial same degree as number of observation)</a:t>
            </a:r>
            <a:endParaRPr lang="en-US" dirty="0">
              <a:latin typeface="Gill Sans Light" charset="0"/>
            </a:endParaRPr>
          </a:p>
        </p:txBody>
      </p:sp>
      <p:sp>
        <p:nvSpPr>
          <p:cNvPr id="10" name="TextBox 9"/>
          <p:cNvSpPr txBox="1"/>
          <p:nvPr/>
        </p:nvSpPr>
        <p:spPr>
          <a:xfrm>
            <a:off x="7265330" y="5719400"/>
            <a:ext cx="4209807" cy="369332"/>
          </a:xfrm>
          <a:prstGeom prst="rect">
            <a:avLst/>
          </a:prstGeom>
          <a:noFill/>
        </p:spPr>
        <p:txBody>
          <a:bodyPr wrap="none" rtlCol="0">
            <a:spAutoFit/>
          </a:bodyPr>
          <a:lstStyle/>
          <a:p>
            <a:r>
              <a:rPr lang="en-US" dirty="0" smtClean="0">
                <a:latin typeface="Gill Sans Light" charset="0"/>
              </a:rPr>
              <a:t>y = b + f(x) + f(x</a:t>
            </a:r>
            <a:r>
              <a:rPr lang="en-US" baseline="30000" dirty="0" smtClean="0">
                <a:latin typeface="Gill Sans Light" charset="0"/>
              </a:rPr>
              <a:t>2</a:t>
            </a:r>
            <a:r>
              <a:rPr lang="en-US" dirty="0" smtClean="0">
                <a:latin typeface="Gill Sans Light" charset="0"/>
              </a:rPr>
              <a:t>) + f(x</a:t>
            </a:r>
            <a:r>
              <a:rPr lang="en-US" baseline="30000" dirty="0" smtClean="0">
                <a:latin typeface="Gill Sans Light" charset="0"/>
              </a:rPr>
              <a:t>3</a:t>
            </a:r>
            <a:r>
              <a:rPr lang="en-US" dirty="0" smtClean="0">
                <a:latin typeface="Gill Sans Light" charset="0"/>
              </a:rPr>
              <a:t>) + </a:t>
            </a:r>
            <a:r>
              <a:rPr lang="is-IS" dirty="0" smtClean="0">
                <a:latin typeface="Gill Sans Light" charset="0"/>
              </a:rPr>
              <a:t>… + f(x</a:t>
            </a:r>
            <a:r>
              <a:rPr lang="is-IS" baseline="30000" dirty="0" smtClean="0">
                <a:latin typeface="Gill Sans Light" charset="0"/>
              </a:rPr>
              <a:t>n</a:t>
            </a:r>
            <a:r>
              <a:rPr lang="is-IS" dirty="0" smtClean="0">
                <a:latin typeface="Gill Sans Light" charset="0"/>
              </a:rPr>
              <a:t>) + </a:t>
            </a:r>
            <a:r>
              <a:rPr lang="el-GR" dirty="0" smtClean="0">
                <a:latin typeface="Gill Sans Light" charset="0"/>
              </a:rPr>
              <a:t>ε</a:t>
            </a:r>
            <a:endParaRPr lang="en-US" dirty="0">
              <a:latin typeface="Gill Sans Light"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42" y="2233240"/>
            <a:ext cx="4968761" cy="3132258"/>
          </a:xfrm>
          <a:prstGeom prst="rect">
            <a:avLst/>
          </a:prstGeom>
        </p:spPr>
      </p:pic>
      <p:sp>
        <p:nvSpPr>
          <p:cNvPr id="12" name="TextBox 11"/>
          <p:cNvSpPr txBox="1"/>
          <p:nvPr/>
        </p:nvSpPr>
        <p:spPr>
          <a:xfrm>
            <a:off x="795667" y="1371507"/>
            <a:ext cx="4665636" cy="646331"/>
          </a:xfrm>
          <a:prstGeom prst="rect">
            <a:avLst/>
          </a:prstGeom>
          <a:noFill/>
        </p:spPr>
        <p:txBody>
          <a:bodyPr wrap="none" rtlCol="0">
            <a:spAutoFit/>
          </a:bodyPr>
          <a:lstStyle/>
          <a:p>
            <a:pPr algn="ctr"/>
            <a:r>
              <a:rPr lang="en-US" dirty="0" smtClean="0">
                <a:latin typeface="Gill Sans Light" charset="0"/>
              </a:rPr>
              <a:t>Linear system</a:t>
            </a:r>
          </a:p>
          <a:p>
            <a:pPr algn="ctr"/>
            <a:r>
              <a:rPr lang="en-US" dirty="0" smtClean="0">
                <a:latin typeface="Gill Sans Light" charset="0"/>
              </a:rPr>
              <a:t>(all regression variable appear with degree one)</a:t>
            </a:r>
            <a:endParaRPr lang="en-US" dirty="0">
              <a:latin typeface="Gill Sans Light" charset="0"/>
            </a:endParaRPr>
          </a:p>
        </p:txBody>
      </p:sp>
      <p:sp>
        <p:nvSpPr>
          <p:cNvPr id="13" name="TextBox 12"/>
          <p:cNvSpPr txBox="1"/>
          <p:nvPr/>
        </p:nvSpPr>
        <p:spPr>
          <a:xfrm>
            <a:off x="2215414" y="5642450"/>
            <a:ext cx="2002471" cy="369332"/>
          </a:xfrm>
          <a:prstGeom prst="rect">
            <a:avLst/>
          </a:prstGeom>
          <a:noFill/>
        </p:spPr>
        <p:txBody>
          <a:bodyPr wrap="none" rtlCol="0">
            <a:spAutoFit/>
          </a:bodyPr>
          <a:lstStyle/>
          <a:p>
            <a:r>
              <a:rPr lang="en-US" dirty="0" smtClean="0">
                <a:latin typeface="Gill Sans Light" charset="0"/>
              </a:rPr>
              <a:t>Y = b</a:t>
            </a:r>
            <a:r>
              <a:rPr lang="en-US" baseline="-25000" dirty="0" smtClean="0">
                <a:latin typeface="Gill Sans Light" charset="0"/>
              </a:rPr>
              <a:t>0</a:t>
            </a:r>
            <a:r>
              <a:rPr lang="en-US" dirty="0" smtClean="0">
                <a:latin typeface="Gill Sans Light" charset="0"/>
              </a:rPr>
              <a:t> + b</a:t>
            </a:r>
            <a:r>
              <a:rPr lang="en-US" baseline="-25000" dirty="0" smtClean="0">
                <a:latin typeface="Gill Sans Light" charset="0"/>
              </a:rPr>
              <a:t>1</a:t>
            </a:r>
            <a:r>
              <a:rPr lang="en-US" dirty="0" smtClean="0">
                <a:latin typeface="Gill Sans Light" charset="0"/>
              </a:rPr>
              <a:t> * x + </a:t>
            </a:r>
            <a:r>
              <a:rPr lang="el-GR" dirty="0">
                <a:latin typeface="Gill Sans Light" charset="0"/>
              </a:rPr>
              <a:t>ε</a:t>
            </a:r>
            <a:endParaRPr lang="en-US" dirty="0">
              <a:latin typeface="Gill Sans Light" charset="0"/>
            </a:endParaRPr>
          </a:p>
        </p:txBody>
      </p:sp>
      <p:sp>
        <p:nvSpPr>
          <p:cNvPr id="14" name="TextBox 13"/>
          <p:cNvSpPr txBox="1"/>
          <p:nvPr/>
        </p:nvSpPr>
        <p:spPr>
          <a:xfrm>
            <a:off x="7265330" y="6415088"/>
            <a:ext cx="3747116" cy="369332"/>
          </a:xfrm>
          <a:prstGeom prst="rect">
            <a:avLst/>
          </a:prstGeom>
          <a:noFill/>
        </p:spPr>
        <p:txBody>
          <a:bodyPr wrap="none" rtlCol="0">
            <a:spAutoFit/>
          </a:bodyPr>
          <a:lstStyle/>
          <a:p>
            <a:r>
              <a:rPr lang="en-US" dirty="0" smtClean="0">
                <a:latin typeface="Gill Sans Light" charset="0"/>
              </a:rPr>
              <a:t>Other non linear system : </a:t>
            </a:r>
            <a:r>
              <a:rPr lang="en-US" dirty="0" err="1" smtClean="0">
                <a:latin typeface="Gill Sans Light" charset="0"/>
              </a:rPr>
              <a:t>e.g</a:t>
            </a:r>
            <a:r>
              <a:rPr lang="en-US" dirty="0" smtClean="0">
                <a:latin typeface="Gill Sans Light" charset="0"/>
              </a:rPr>
              <a:t> Y = b* e</a:t>
            </a:r>
            <a:r>
              <a:rPr lang="en-US" baseline="30000" dirty="0" smtClean="0">
                <a:latin typeface="Gill Sans Light" charset="0"/>
              </a:rPr>
              <a:t>x</a:t>
            </a:r>
            <a:endParaRPr lang="en-US" baseline="30000" dirty="0">
              <a:latin typeface="Gill Sans Light" charset="0"/>
            </a:endParaRPr>
          </a:p>
        </p:txBody>
      </p:sp>
      <p:sp>
        <p:nvSpPr>
          <p:cNvPr id="15" name="TextBox 14"/>
          <p:cNvSpPr txBox="1"/>
          <p:nvPr/>
        </p:nvSpPr>
        <p:spPr>
          <a:xfrm>
            <a:off x="7265330" y="6045756"/>
            <a:ext cx="2656496" cy="369332"/>
          </a:xfrm>
          <a:prstGeom prst="rect">
            <a:avLst/>
          </a:prstGeom>
          <a:noFill/>
        </p:spPr>
        <p:txBody>
          <a:bodyPr wrap="none" rtlCol="0">
            <a:spAutoFit/>
          </a:bodyPr>
          <a:lstStyle/>
          <a:p>
            <a:r>
              <a:rPr lang="en-US" dirty="0" smtClean="0">
                <a:latin typeface="Gill Sans Light" charset="0"/>
              </a:rPr>
              <a:t>y (x1+x2) != y(x1) + y(x2)</a:t>
            </a:r>
            <a:endParaRPr lang="en-US" dirty="0">
              <a:latin typeface="Gill Sans Light" charset="0"/>
            </a:endParaRPr>
          </a:p>
        </p:txBody>
      </p:sp>
      <p:sp>
        <p:nvSpPr>
          <p:cNvPr id="16" name="TextBox 15"/>
          <p:cNvSpPr txBox="1"/>
          <p:nvPr/>
        </p:nvSpPr>
        <p:spPr>
          <a:xfrm>
            <a:off x="2419664" y="3637446"/>
            <a:ext cx="4423587" cy="149398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oAutofit/>
          </a:bodyPr>
          <a:lstStyle/>
          <a:p>
            <a:pPr algn="ctr"/>
            <a:r>
              <a:rPr lang="en-US" u="sng" dirty="0" smtClean="0">
                <a:latin typeface="Gill Sans Light" charset="0"/>
              </a:rPr>
              <a:t>Two problems</a:t>
            </a:r>
          </a:p>
          <a:p>
            <a:r>
              <a:rPr lang="en-US" dirty="0" smtClean="0">
                <a:latin typeface="Gill Sans Light" charset="0"/>
              </a:rPr>
              <a:t>1 - How do you find b1 in a overdetermined model with no exact solution ?</a:t>
            </a:r>
          </a:p>
          <a:p>
            <a:endParaRPr lang="en-US" dirty="0" smtClean="0">
              <a:latin typeface="Gill Sans Light" charset="0"/>
            </a:endParaRPr>
          </a:p>
          <a:p>
            <a:r>
              <a:rPr lang="en-US" dirty="0" smtClean="0">
                <a:latin typeface="Gill Sans Light" charset="0"/>
              </a:rPr>
              <a:t>2 - Is b1 </a:t>
            </a:r>
            <a:r>
              <a:rPr lang="en-US" dirty="0" err="1" smtClean="0">
                <a:latin typeface="Gill Sans Light" charset="0"/>
              </a:rPr>
              <a:t>significative</a:t>
            </a:r>
            <a:r>
              <a:rPr lang="en-US" dirty="0" smtClean="0">
                <a:latin typeface="Gill Sans Light" charset="0"/>
              </a:rPr>
              <a:t> ?</a:t>
            </a:r>
            <a:endParaRPr lang="en-US" dirty="0">
              <a:latin typeface="Gill Sans Light" charset="0"/>
            </a:endParaRPr>
          </a:p>
        </p:txBody>
      </p:sp>
      <p:sp>
        <p:nvSpPr>
          <p:cNvPr id="17" name="Oval 16"/>
          <p:cNvSpPr/>
          <p:nvPr/>
        </p:nvSpPr>
        <p:spPr>
          <a:xfrm>
            <a:off x="3107514" y="5642450"/>
            <a:ext cx="294967" cy="44628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cxnSp>
        <p:nvCxnSpPr>
          <p:cNvPr id="19" name="Straight Connector 18"/>
          <p:cNvCxnSpPr>
            <a:stCxn id="13" idx="0"/>
            <a:endCxn id="16" idx="2"/>
          </p:cNvCxnSpPr>
          <p:nvPr/>
        </p:nvCxnSpPr>
        <p:spPr>
          <a:xfrm flipV="1">
            <a:off x="3216650" y="5131428"/>
            <a:ext cx="1414808" cy="5110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7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4204681" y="294290"/>
            <a:ext cx="3782639" cy="584775"/>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Regression</a:t>
            </a:r>
          </a:p>
        </p:txBody>
      </p:sp>
      <p:grpSp>
        <p:nvGrpSpPr>
          <p:cNvPr id="15" name="Group 14"/>
          <p:cNvGrpSpPr/>
          <p:nvPr/>
        </p:nvGrpSpPr>
        <p:grpSpPr>
          <a:xfrm>
            <a:off x="2945729" y="2553091"/>
            <a:ext cx="8957984" cy="3984108"/>
            <a:chOff x="1007675" y="1315878"/>
            <a:chExt cx="8957984" cy="3984108"/>
          </a:xfrm>
        </p:grpSpPr>
        <p:sp>
          <p:nvSpPr>
            <p:cNvPr id="7" name="TextBox 6"/>
            <p:cNvSpPr txBox="1"/>
            <p:nvPr/>
          </p:nvSpPr>
          <p:spPr>
            <a:xfrm>
              <a:off x="1007675" y="1315878"/>
              <a:ext cx="7029488" cy="369332"/>
            </a:xfrm>
            <a:prstGeom prst="rect">
              <a:avLst/>
            </a:prstGeom>
            <a:noFill/>
          </p:spPr>
          <p:txBody>
            <a:bodyPr wrap="none" rtlCol="0">
              <a:spAutoFit/>
            </a:bodyPr>
            <a:lstStyle/>
            <a:p>
              <a:r>
                <a:rPr lang="en-US" dirty="0" smtClean="0">
                  <a:latin typeface="Gill Sans Light" charset="0"/>
                </a:rPr>
                <a:t>Objective of regression : approximate the best possible betas to predict 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859" y="1782086"/>
              <a:ext cx="6032500" cy="3517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359" y="2943565"/>
              <a:ext cx="2654300" cy="2095500"/>
            </a:xfrm>
            <a:prstGeom prst="rect">
              <a:avLst/>
            </a:prstGeom>
          </p:spPr>
        </p:pic>
      </p:grpSp>
      <p:sp>
        <p:nvSpPr>
          <p:cNvPr id="6" name="TextBox 5"/>
          <p:cNvSpPr txBox="1"/>
          <p:nvPr/>
        </p:nvSpPr>
        <p:spPr>
          <a:xfrm>
            <a:off x="5443656" y="4202480"/>
            <a:ext cx="950901" cy="369332"/>
          </a:xfrm>
          <a:prstGeom prst="rect">
            <a:avLst/>
          </a:prstGeom>
          <a:noFill/>
        </p:spPr>
        <p:txBody>
          <a:bodyPr wrap="none" rtlCol="0">
            <a:spAutoFit/>
          </a:bodyPr>
          <a:lstStyle/>
          <a:p>
            <a:r>
              <a:rPr lang="en-US" dirty="0" smtClean="0">
                <a:latin typeface="Gill Sans Light" charset="0"/>
              </a:rPr>
              <a:t>residuals</a:t>
            </a:r>
            <a:endParaRPr lang="en-US" dirty="0">
              <a:latin typeface="Gill Sans Light" charset="0"/>
            </a:endParaRPr>
          </a:p>
        </p:txBody>
      </p:sp>
      <p:sp>
        <p:nvSpPr>
          <p:cNvPr id="8" name="TextBox 7"/>
          <p:cNvSpPr txBox="1"/>
          <p:nvPr/>
        </p:nvSpPr>
        <p:spPr>
          <a:xfrm>
            <a:off x="577010" y="4362750"/>
            <a:ext cx="2814571" cy="830997"/>
          </a:xfrm>
          <a:prstGeom prst="rect">
            <a:avLst/>
          </a:prstGeom>
          <a:noFill/>
        </p:spPr>
        <p:txBody>
          <a:bodyPr wrap="square" rtlCol="0">
            <a:spAutoFit/>
          </a:bodyPr>
          <a:lstStyle/>
          <a:p>
            <a:r>
              <a:rPr lang="en-US" sz="1600" dirty="0" smtClean="0">
                <a:latin typeface="Gill Sans Light" charset="0"/>
              </a:rPr>
              <a:t>If b is an approximate of </a:t>
            </a:r>
            <a:r>
              <a:rPr lang="el-GR" sz="1600" dirty="0" smtClean="0">
                <a:latin typeface="Gill Sans Light" charset="0"/>
              </a:rPr>
              <a:t>β</a:t>
            </a:r>
            <a:r>
              <a:rPr lang="en-US" sz="1600" dirty="0" smtClean="0">
                <a:latin typeface="Gill Sans Light" charset="0"/>
              </a:rPr>
              <a:t>, residual e is an approximate of “real” error </a:t>
            </a:r>
            <a:r>
              <a:rPr lang="el-GR" sz="1600" dirty="0">
                <a:latin typeface="Gill Sans Light" charset="0"/>
              </a:rPr>
              <a:t>ε</a:t>
            </a:r>
            <a:endParaRPr lang="en-US" sz="1600" dirty="0">
              <a:latin typeface="Gill Sans Light" charset="0"/>
            </a:endParaRPr>
          </a:p>
        </p:txBody>
      </p:sp>
      <p:grpSp>
        <p:nvGrpSpPr>
          <p:cNvPr id="18" name="Group 17"/>
          <p:cNvGrpSpPr/>
          <p:nvPr/>
        </p:nvGrpSpPr>
        <p:grpSpPr>
          <a:xfrm>
            <a:off x="577010" y="354898"/>
            <a:ext cx="3239847" cy="1922911"/>
            <a:chOff x="8762967" y="247266"/>
            <a:chExt cx="3239847" cy="1922911"/>
          </a:xfrm>
        </p:grpSpPr>
        <p:sp>
          <p:nvSpPr>
            <p:cNvPr id="11" name="Rectangle 10"/>
            <p:cNvSpPr/>
            <p:nvPr/>
          </p:nvSpPr>
          <p:spPr>
            <a:xfrm>
              <a:off x="8762967" y="294291"/>
              <a:ext cx="3239847" cy="18758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9" name="TextBox 8"/>
            <p:cNvSpPr txBox="1"/>
            <p:nvPr/>
          </p:nvSpPr>
          <p:spPr>
            <a:xfrm>
              <a:off x="9757938" y="247266"/>
              <a:ext cx="1426288" cy="369332"/>
            </a:xfrm>
            <a:prstGeom prst="rect">
              <a:avLst/>
            </a:prstGeom>
            <a:noFill/>
          </p:spPr>
          <p:txBody>
            <a:bodyPr wrap="none" rtlCol="0">
              <a:spAutoFit/>
            </a:bodyPr>
            <a:lstStyle/>
            <a:p>
              <a:r>
                <a:rPr lang="en-US" dirty="0" smtClean="0">
                  <a:latin typeface="Gill Sans Light" charset="0"/>
                </a:rPr>
                <a:t>“Real” model</a:t>
              </a:r>
              <a:endParaRPr lang="en-US" dirty="0">
                <a:latin typeface="Gill Sans Light"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4880" y="569573"/>
              <a:ext cx="3086100" cy="1435100"/>
            </a:xfrm>
            <a:prstGeom prst="rect">
              <a:avLst/>
            </a:prstGeom>
          </p:spPr>
        </p:pic>
        <p:pic>
          <p:nvPicPr>
            <p:cNvPr id="7172" name="Picture 4" descr="    y = 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4000" y="725156"/>
              <a:ext cx="1398890" cy="242116"/>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p:cNvPicPr>
            <a:picLocks noChangeAspect="1"/>
          </p:cNvPicPr>
          <p:nvPr/>
        </p:nvPicPr>
        <p:blipFill>
          <a:blip r:embed="rId6"/>
          <a:stretch>
            <a:fillRect/>
          </a:stretch>
        </p:blipFill>
        <p:spPr>
          <a:xfrm>
            <a:off x="8375144" y="40761"/>
            <a:ext cx="3780909" cy="2424277"/>
          </a:xfrm>
          <a:prstGeom prst="rect">
            <a:avLst/>
          </a:prstGeom>
        </p:spPr>
      </p:pic>
      <p:sp>
        <p:nvSpPr>
          <p:cNvPr id="16" name="Rounded Rectangle 15"/>
          <p:cNvSpPr/>
          <p:nvPr/>
        </p:nvSpPr>
        <p:spPr>
          <a:xfrm>
            <a:off x="2038714" y="1341874"/>
            <a:ext cx="286410" cy="37795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b="1" dirty="0"/>
              <a:t>β</a:t>
            </a:r>
            <a:endParaRPr lang="en-US" dirty="0"/>
          </a:p>
        </p:txBody>
      </p:sp>
    </p:spTree>
    <p:extLst>
      <p:ext uri="{BB962C8B-B14F-4D97-AF65-F5344CB8AC3E}">
        <p14:creationId xmlns:p14="http://schemas.microsoft.com/office/powerpoint/2010/main" val="772142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grpSp>
        <p:nvGrpSpPr>
          <p:cNvPr id="23" name="Group 22"/>
          <p:cNvGrpSpPr/>
          <p:nvPr/>
        </p:nvGrpSpPr>
        <p:grpSpPr>
          <a:xfrm>
            <a:off x="1343431" y="4570819"/>
            <a:ext cx="8141716" cy="2166691"/>
            <a:chOff x="2701212" y="2575997"/>
            <a:chExt cx="8141716" cy="2166691"/>
          </a:xfrm>
        </p:grpSpPr>
        <p:sp>
          <p:nvSpPr>
            <p:cNvPr id="16" name="TextBox 15"/>
            <p:cNvSpPr txBox="1"/>
            <p:nvPr/>
          </p:nvSpPr>
          <p:spPr>
            <a:xfrm>
              <a:off x="2701212" y="2575997"/>
              <a:ext cx="8141716" cy="2166691"/>
            </a:xfrm>
            <a:prstGeom prst="rect">
              <a:avLst/>
            </a:prstGeom>
            <a:solidFill>
              <a:schemeClr val="bg1"/>
            </a:solidFill>
            <a:effectLst>
              <a:outerShdw blurRad="50800" dist="38100" dir="2700000" algn="tl" rotWithShape="0">
                <a:prstClr val="black">
                  <a:alpha val="40000"/>
                </a:prstClr>
              </a:outerShdw>
            </a:effectLst>
          </p:spPr>
          <p:txBody>
            <a:bodyPr wrap="square" rtlCol="0">
              <a:noAutofit/>
            </a:bodyPr>
            <a:lstStyle/>
            <a:p>
              <a:pPr algn="ctr"/>
              <a:r>
                <a:rPr lang="en-US" sz="2000" dirty="0" smtClean="0">
                  <a:latin typeface="+mj-lt"/>
                </a:rPr>
                <a:t>Ordinary least squares</a:t>
              </a:r>
              <a:endParaRPr lang="en-US" sz="2000" dirty="0">
                <a:latin typeface="+mj-lt"/>
              </a:endParaRPr>
            </a:p>
          </p:txBody>
        </p:sp>
        <p:pic>
          <p:nvPicPr>
            <p:cNvPr id="7174" name="Picture 6" descr="    S(b)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8435" y="3062009"/>
              <a:ext cx="35433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    \hat\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723" y="3613339"/>
              <a:ext cx="3781425" cy="5429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789702" y="3055746"/>
              <a:ext cx="4038734" cy="369332"/>
            </a:xfrm>
            <a:prstGeom prst="rect">
              <a:avLst/>
            </a:prstGeom>
            <a:noFill/>
          </p:spPr>
          <p:txBody>
            <a:bodyPr wrap="none" rtlCol="0">
              <a:spAutoFit/>
            </a:bodyPr>
            <a:lstStyle/>
            <a:p>
              <a:r>
                <a:rPr lang="en-US" dirty="0" smtClean="0">
                  <a:latin typeface="+mj-lt"/>
                </a:rPr>
                <a:t>Objective function (the one to minimize) </a:t>
              </a:r>
              <a:endParaRPr lang="en-US" dirty="0">
                <a:latin typeface="+mj-lt"/>
              </a:endParaRPr>
            </a:p>
          </p:txBody>
        </p:sp>
        <p:sp>
          <p:nvSpPr>
            <p:cNvPr id="19" name="Rectangle 18"/>
            <p:cNvSpPr/>
            <p:nvPr/>
          </p:nvSpPr>
          <p:spPr>
            <a:xfrm>
              <a:off x="2789702" y="3055746"/>
              <a:ext cx="7702960" cy="463463"/>
            </a:xfrm>
            <a:prstGeom prst="rect">
              <a:avLst/>
            </a:prstGeom>
            <a:solidFill>
              <a:srgbClr val="FF0000">
                <a:alpha val="36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20" name="TextBox 19"/>
            <p:cNvSpPr txBox="1"/>
            <p:nvPr/>
          </p:nvSpPr>
          <p:spPr>
            <a:xfrm>
              <a:off x="2789702" y="3686385"/>
              <a:ext cx="1933478" cy="369332"/>
            </a:xfrm>
            <a:prstGeom prst="rect">
              <a:avLst/>
            </a:prstGeom>
            <a:noFill/>
          </p:spPr>
          <p:txBody>
            <a:bodyPr wrap="none" rtlCol="0">
              <a:spAutoFit/>
            </a:bodyPr>
            <a:lstStyle/>
            <a:p>
              <a:r>
                <a:rPr lang="en-US" dirty="0" smtClean="0">
                  <a:latin typeface="Gill Sans Light" charset="0"/>
                </a:rPr>
                <a:t>For one predictor :</a:t>
              </a:r>
              <a:endParaRPr lang="en-US" dirty="0">
                <a:latin typeface="Gill Sans Light" charset="0"/>
              </a:endParaRPr>
            </a:p>
          </p:txBody>
        </p:sp>
        <p:pic>
          <p:nvPicPr>
            <p:cNvPr id="7178" name="Picture 10" descr="hat\beta = (X^TX)^{-1}X^Ty\ .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786" y="4305873"/>
              <a:ext cx="1600200" cy="2381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789702" y="4248800"/>
              <a:ext cx="3575594" cy="369332"/>
            </a:xfrm>
            <a:prstGeom prst="rect">
              <a:avLst/>
            </a:prstGeom>
            <a:noFill/>
          </p:spPr>
          <p:txBody>
            <a:bodyPr wrap="none" rtlCol="0">
              <a:spAutoFit/>
            </a:bodyPr>
            <a:lstStyle/>
            <a:p>
              <a:r>
                <a:rPr lang="en-US" dirty="0" smtClean="0">
                  <a:latin typeface="Gill Sans Light" charset="0"/>
                </a:rPr>
                <a:t>Matrix form for multiple predictors :</a:t>
              </a:r>
              <a:endParaRPr lang="en-US" dirty="0">
                <a:latin typeface="Gill Sans Light" charset="0"/>
              </a:endParaRPr>
            </a:p>
          </p:txBody>
        </p:sp>
      </p:grpSp>
      <p:pic>
        <p:nvPicPr>
          <p:cNvPr id="27" name="Picture 26"/>
          <p:cNvPicPr>
            <a:picLocks noChangeAspect="1"/>
          </p:cNvPicPr>
          <p:nvPr/>
        </p:nvPicPr>
        <p:blipFill>
          <a:blip r:embed="rId5"/>
          <a:stretch>
            <a:fillRect/>
          </a:stretch>
        </p:blipFill>
        <p:spPr>
          <a:xfrm>
            <a:off x="7251453" y="915417"/>
            <a:ext cx="4448833" cy="3052916"/>
          </a:xfrm>
          <a:prstGeom prst="rect">
            <a:avLst/>
          </a:prstGeom>
        </p:spPr>
      </p:pic>
      <p:sp>
        <p:nvSpPr>
          <p:cNvPr id="24" name="TextBox 23"/>
          <p:cNvSpPr txBox="1"/>
          <p:nvPr/>
        </p:nvSpPr>
        <p:spPr>
          <a:xfrm>
            <a:off x="805476" y="4220128"/>
            <a:ext cx="10814114" cy="369332"/>
          </a:xfrm>
          <a:prstGeom prst="rect">
            <a:avLst/>
          </a:prstGeom>
          <a:noFill/>
        </p:spPr>
        <p:txBody>
          <a:bodyPr wrap="none" rtlCol="0">
            <a:spAutoFit/>
          </a:bodyPr>
          <a:lstStyle/>
          <a:p>
            <a:r>
              <a:rPr lang="en-US" b="1" dirty="0" smtClean="0">
                <a:latin typeface="Gill Sans Light" charset="0"/>
              </a:rPr>
              <a:t>Solution = Optimization </a:t>
            </a:r>
            <a:r>
              <a:rPr lang="en-US" dirty="0" smtClean="0">
                <a:latin typeface="Gill Sans Light" charset="0"/>
              </a:rPr>
              <a:t>: minimize error (residuals) assumed to be NORMALLY distributed and uncorrelated </a:t>
            </a:r>
            <a:endParaRPr lang="en-US" dirty="0">
              <a:latin typeface="Gill Sans Light" charset="0"/>
            </a:endParaRPr>
          </a:p>
        </p:txBody>
      </p:sp>
      <p:sp>
        <p:nvSpPr>
          <p:cNvPr id="25" name="TextBox 24"/>
          <p:cNvSpPr txBox="1"/>
          <p:nvPr/>
        </p:nvSpPr>
        <p:spPr>
          <a:xfrm>
            <a:off x="8878688" y="5826134"/>
            <a:ext cx="3227968" cy="1077218"/>
          </a:xfrm>
          <a:prstGeom prst="rect">
            <a:avLst/>
          </a:prstGeom>
          <a:solidFill>
            <a:schemeClr val="accent6">
              <a:lumMod val="75000"/>
              <a:alpha val="65000"/>
            </a:schemeClr>
          </a:solidFill>
        </p:spPr>
        <p:txBody>
          <a:bodyPr wrap="square" rtlCol="0">
            <a:spAutoFit/>
          </a:bodyPr>
          <a:lstStyle/>
          <a:p>
            <a:r>
              <a:rPr lang="en-US" sz="1600" dirty="0" smtClean="0">
                <a:solidFill>
                  <a:schemeClr val="bg1"/>
                </a:solidFill>
                <a:latin typeface="Gill Sans Light" charset="0"/>
              </a:rPr>
              <a:t>Covariance(predictors, predicted) /</a:t>
            </a:r>
          </a:p>
          <a:p>
            <a:r>
              <a:rPr lang="en-US" sz="1600" dirty="0" smtClean="0">
                <a:solidFill>
                  <a:schemeClr val="bg1"/>
                </a:solidFill>
                <a:latin typeface="Gill Sans Light" charset="0"/>
              </a:rPr>
              <a:t>variance(predictor) !</a:t>
            </a:r>
          </a:p>
          <a:p>
            <a:r>
              <a:rPr lang="en-US" sz="1600" dirty="0" smtClean="0">
                <a:solidFill>
                  <a:schemeClr val="bg1"/>
                </a:solidFill>
                <a:latin typeface="Gill Sans Light" charset="0"/>
              </a:rPr>
              <a:t>Well</a:t>
            </a:r>
            <a:r>
              <a:rPr lang="is-IS" sz="1600" dirty="0" smtClean="0">
                <a:solidFill>
                  <a:schemeClr val="bg1"/>
                </a:solidFill>
                <a:latin typeface="Gill Sans Light" charset="0"/>
              </a:rPr>
              <a:t>… almost (for univariate centered data)</a:t>
            </a:r>
            <a:endParaRPr lang="en-US" sz="1600" dirty="0">
              <a:solidFill>
                <a:schemeClr val="bg1"/>
              </a:solidFill>
              <a:latin typeface="Gill Sans Light" charset="0"/>
            </a:endParaRPr>
          </a:p>
        </p:txBody>
      </p:sp>
      <p:sp>
        <p:nvSpPr>
          <p:cNvPr id="7" name="TextBox 6"/>
          <p:cNvSpPr txBox="1"/>
          <p:nvPr/>
        </p:nvSpPr>
        <p:spPr>
          <a:xfrm>
            <a:off x="670274" y="1552777"/>
            <a:ext cx="7317046" cy="2339102"/>
          </a:xfrm>
          <a:prstGeom prst="rect">
            <a:avLst/>
          </a:prstGeom>
          <a:noFill/>
        </p:spPr>
        <p:txBody>
          <a:bodyPr wrap="square" rtlCol="0">
            <a:spAutoFit/>
          </a:bodyPr>
          <a:lstStyle/>
          <a:p>
            <a:r>
              <a:rPr lang="en-US" dirty="0" smtClean="0">
                <a:latin typeface="Gill Sans Light" charset="0"/>
              </a:rPr>
              <a:t>Problem of over determined system : more equations than unknowns</a:t>
            </a:r>
          </a:p>
          <a:p>
            <a:r>
              <a:rPr lang="en-US" dirty="0" smtClean="0">
                <a:latin typeface="Gill Sans Light" charset="0"/>
              </a:rPr>
              <a:t>Model the system: ERRORS OF APPROXIMATION (residuals)</a:t>
            </a:r>
          </a:p>
          <a:p>
            <a:endParaRPr lang="en-US" dirty="0">
              <a:latin typeface="Gill Sans Light" charset="0"/>
            </a:endParaRPr>
          </a:p>
          <a:p>
            <a:r>
              <a:rPr lang="en-US" sz="2000" dirty="0" err="1" smtClean="0">
                <a:latin typeface="Gill Sans Light" charset="0"/>
              </a:rPr>
              <a:t>residuals</a:t>
            </a:r>
            <a:r>
              <a:rPr lang="en-US" sz="2000" baseline="-25000" dirty="0" err="1" smtClean="0">
                <a:latin typeface="Gill Sans Light" charset="0"/>
              </a:rPr>
              <a:t>i</a:t>
            </a:r>
            <a:r>
              <a:rPr lang="en-US" sz="2000" dirty="0" smtClean="0">
                <a:latin typeface="Gill Sans Light" charset="0"/>
              </a:rPr>
              <a:t> = real </a:t>
            </a:r>
            <a:r>
              <a:rPr lang="en-US" sz="2000" dirty="0" err="1" smtClean="0">
                <a:latin typeface="Gill Sans Light" charset="0"/>
              </a:rPr>
              <a:t>value</a:t>
            </a:r>
            <a:r>
              <a:rPr lang="en-US" sz="2000" baseline="-25000" dirty="0" err="1" smtClean="0">
                <a:latin typeface="Gill Sans Light" charset="0"/>
              </a:rPr>
              <a:t>i</a:t>
            </a:r>
            <a:r>
              <a:rPr lang="en-US" sz="2000" dirty="0" smtClean="0">
                <a:latin typeface="Gill Sans Light" charset="0"/>
              </a:rPr>
              <a:t> – predicted model </a:t>
            </a:r>
            <a:r>
              <a:rPr lang="en-US" sz="2000" dirty="0" err="1" smtClean="0">
                <a:latin typeface="Gill Sans Light" charset="0"/>
              </a:rPr>
              <a:t>value</a:t>
            </a:r>
            <a:r>
              <a:rPr lang="en-US" sz="2000" baseline="-25000" dirty="0" err="1" smtClean="0">
                <a:latin typeface="Gill Sans Light" charset="0"/>
              </a:rPr>
              <a:t>i</a:t>
            </a:r>
            <a:endParaRPr lang="en-US" sz="2000" baseline="-25000" dirty="0" smtClean="0">
              <a:latin typeface="Gill Sans Light" charset="0"/>
            </a:endParaRPr>
          </a:p>
          <a:p>
            <a:endParaRPr lang="en-US" dirty="0">
              <a:latin typeface="Gill Sans Light" charset="0"/>
            </a:endParaRPr>
          </a:p>
          <a:p>
            <a:endParaRPr lang="en-US" dirty="0">
              <a:latin typeface="Gill Sans Light" charset="0"/>
            </a:endParaRPr>
          </a:p>
          <a:p>
            <a:endParaRPr lang="en-US" dirty="0" smtClean="0">
              <a:latin typeface="Gill Sans Light" charset="0"/>
            </a:endParaRPr>
          </a:p>
          <a:p>
            <a:endParaRPr lang="en-US" dirty="0" smtClean="0">
              <a:latin typeface="Gill Sans Light" charset="0"/>
            </a:endParaRPr>
          </a:p>
        </p:txBody>
      </p:sp>
      <p:sp>
        <p:nvSpPr>
          <p:cNvPr id="18" name="TextBox 17"/>
          <p:cNvSpPr txBox="1"/>
          <p:nvPr/>
        </p:nvSpPr>
        <p:spPr>
          <a:xfrm>
            <a:off x="4204681" y="294290"/>
            <a:ext cx="3782639"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Regression</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6"/>
          <a:stretch>
            <a:fillRect/>
          </a:stretch>
        </p:blipFill>
        <p:spPr>
          <a:xfrm>
            <a:off x="805476" y="2905588"/>
            <a:ext cx="4860963" cy="833889"/>
          </a:xfrm>
          <a:prstGeom prst="rect">
            <a:avLst/>
          </a:prstGeom>
        </p:spPr>
      </p:pic>
      <p:cxnSp>
        <p:nvCxnSpPr>
          <p:cNvPr id="6" name="Straight Arrow Connector 5"/>
          <p:cNvCxnSpPr>
            <a:stCxn id="25" idx="1"/>
          </p:cNvCxnSpPr>
          <p:nvPr/>
        </p:nvCxnSpPr>
        <p:spPr>
          <a:xfrm flipH="1" flipV="1">
            <a:off x="7486650" y="6050540"/>
            <a:ext cx="1392038" cy="3142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64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ounded Rectangle 7169"/>
          <p:cNvSpPr/>
          <p:nvPr/>
        </p:nvSpPr>
        <p:spPr>
          <a:xfrm>
            <a:off x="7438188" y="1996136"/>
            <a:ext cx="4227824" cy="2372632"/>
          </a:xfrm>
          <a:prstGeom prst="round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4204681" y="294290"/>
            <a:ext cx="3782639"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Regression</a:t>
            </a:r>
          </a:p>
          <a:p>
            <a:endParaRPr lang="en-US" sz="3200" dirty="0">
              <a:solidFill>
                <a:schemeClr val="tx2">
                  <a:lumMod val="60000"/>
                  <a:lumOff val="40000"/>
                </a:schemeClr>
              </a:solidFill>
              <a:latin typeface="+mj-lt"/>
            </a:endParaRPr>
          </a:p>
        </p:txBody>
      </p:sp>
      <p:grpSp>
        <p:nvGrpSpPr>
          <p:cNvPr id="15" name="Group 14"/>
          <p:cNvGrpSpPr/>
          <p:nvPr/>
        </p:nvGrpSpPr>
        <p:grpSpPr>
          <a:xfrm>
            <a:off x="1572836" y="1941689"/>
            <a:ext cx="499872" cy="658368"/>
            <a:chOff x="1572836" y="1822612"/>
            <a:chExt cx="499872" cy="658368"/>
          </a:xfrm>
        </p:grpSpPr>
        <p:sp>
          <p:nvSpPr>
            <p:cNvPr id="8" name="U-Turn Arrow 7"/>
            <p:cNvSpPr/>
            <p:nvPr/>
          </p:nvSpPr>
          <p:spPr>
            <a:xfrm>
              <a:off x="1572836" y="2176180"/>
              <a:ext cx="499872" cy="304800"/>
            </a:xfrm>
            <a:prstGeom prst="uturnArrow">
              <a:avLst>
                <a:gd name="adj1" fmla="val 21000"/>
                <a:gd name="adj2" fmla="val 25000"/>
                <a:gd name="adj3" fmla="val 33000"/>
                <a:gd name="adj4" fmla="val 43750"/>
                <a:gd name="adj5" fmla="val 100000"/>
              </a:avLst>
            </a:prstGeom>
            <a:solidFill>
              <a:schemeClr val="accent1">
                <a:lumMod val="7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670372" y="1822612"/>
              <a:ext cx="256032" cy="3779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β</a:t>
              </a:r>
              <a:endParaRPr lang="en-US" dirty="0"/>
            </a:p>
          </p:txBody>
        </p:sp>
      </p:grpSp>
      <p:pic>
        <p:nvPicPr>
          <p:cNvPr id="12" name="Picture 11"/>
          <p:cNvPicPr>
            <a:picLocks noChangeAspect="1"/>
          </p:cNvPicPr>
          <p:nvPr/>
        </p:nvPicPr>
        <p:blipFill rotWithShape="1">
          <a:blip r:embed="rId3"/>
          <a:srcRect b="58306"/>
          <a:stretch/>
        </p:blipFill>
        <p:spPr>
          <a:xfrm>
            <a:off x="916178" y="1351642"/>
            <a:ext cx="1764419" cy="468457"/>
          </a:xfrm>
          <a:prstGeom prst="rect">
            <a:avLst/>
          </a:prstGeom>
        </p:spPr>
      </p:pic>
      <p:sp>
        <p:nvSpPr>
          <p:cNvPr id="26" name="&quot;No&quot; Symbol 25"/>
          <p:cNvSpPr/>
          <p:nvPr/>
        </p:nvSpPr>
        <p:spPr>
          <a:xfrm>
            <a:off x="1197002" y="1299859"/>
            <a:ext cx="1300724" cy="1300198"/>
          </a:xfrm>
          <a:prstGeom prst="noSmoking">
            <a:avLst/>
          </a:prstGeom>
          <a:solidFill>
            <a:srgbClr val="FF000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p:cNvPicPr>
            <a:picLocks noChangeAspect="1"/>
          </p:cNvPicPr>
          <p:nvPr/>
        </p:nvPicPr>
        <p:blipFill>
          <a:blip r:embed="rId4"/>
          <a:stretch>
            <a:fillRect/>
          </a:stretch>
        </p:blipFill>
        <p:spPr>
          <a:xfrm>
            <a:off x="1241134" y="2673209"/>
            <a:ext cx="1163276" cy="1924050"/>
          </a:xfrm>
          <a:prstGeom prst="rect">
            <a:avLst/>
          </a:prstGeom>
        </p:spPr>
      </p:pic>
      <p:pic>
        <p:nvPicPr>
          <p:cNvPr id="22" name="Picture 21"/>
          <p:cNvPicPr>
            <a:picLocks noChangeAspect="1"/>
          </p:cNvPicPr>
          <p:nvPr/>
        </p:nvPicPr>
        <p:blipFill rotWithShape="1">
          <a:blip r:embed="rId5"/>
          <a:srcRect t="62545"/>
          <a:stretch/>
        </p:blipFill>
        <p:spPr>
          <a:xfrm>
            <a:off x="4118317" y="1371508"/>
            <a:ext cx="3260609" cy="555112"/>
          </a:xfrm>
          <a:prstGeom prst="rect">
            <a:avLst/>
          </a:prstGeom>
        </p:spPr>
      </p:pic>
      <p:pic>
        <p:nvPicPr>
          <p:cNvPr id="29" name="Picture 28"/>
          <p:cNvPicPr>
            <a:picLocks noChangeAspect="1"/>
          </p:cNvPicPr>
          <p:nvPr/>
        </p:nvPicPr>
        <p:blipFill>
          <a:blip r:embed="rId6"/>
          <a:stretch>
            <a:fillRect/>
          </a:stretch>
        </p:blipFill>
        <p:spPr>
          <a:xfrm>
            <a:off x="4354399" y="2600057"/>
            <a:ext cx="2788442" cy="1997202"/>
          </a:xfrm>
          <a:prstGeom prst="rect">
            <a:avLst/>
          </a:prstGeom>
        </p:spPr>
      </p:pic>
      <p:pic>
        <p:nvPicPr>
          <p:cNvPr id="30" name="Picture 29"/>
          <p:cNvPicPr>
            <a:picLocks noChangeAspect="1"/>
          </p:cNvPicPr>
          <p:nvPr/>
        </p:nvPicPr>
        <p:blipFill rotWithShape="1">
          <a:blip r:embed="rId7"/>
          <a:srcRect t="25454" b="37018"/>
          <a:stretch/>
        </p:blipFill>
        <p:spPr>
          <a:xfrm>
            <a:off x="3917710" y="820012"/>
            <a:ext cx="3661821" cy="624628"/>
          </a:xfrm>
          <a:prstGeom prst="rect">
            <a:avLst/>
          </a:prstGeom>
        </p:spPr>
      </p:pic>
      <p:grpSp>
        <p:nvGrpSpPr>
          <p:cNvPr id="34" name="Group 33"/>
          <p:cNvGrpSpPr/>
          <p:nvPr/>
        </p:nvGrpSpPr>
        <p:grpSpPr>
          <a:xfrm>
            <a:off x="4582349" y="1941689"/>
            <a:ext cx="1513651" cy="658368"/>
            <a:chOff x="1572836" y="1822612"/>
            <a:chExt cx="499872" cy="658368"/>
          </a:xfrm>
        </p:grpSpPr>
        <p:sp>
          <p:nvSpPr>
            <p:cNvPr id="35" name="U-Turn Arrow 34"/>
            <p:cNvSpPr/>
            <p:nvPr/>
          </p:nvSpPr>
          <p:spPr>
            <a:xfrm>
              <a:off x="1572836" y="2176180"/>
              <a:ext cx="499872" cy="304800"/>
            </a:xfrm>
            <a:prstGeom prst="uturnArrow">
              <a:avLst>
                <a:gd name="adj1" fmla="val 21000"/>
                <a:gd name="adj2" fmla="val 25000"/>
                <a:gd name="adj3" fmla="val 33000"/>
                <a:gd name="adj4" fmla="val 43750"/>
                <a:gd name="adj5" fmla="val 100000"/>
              </a:avLst>
            </a:prstGeom>
            <a:solidFill>
              <a:schemeClr val="accent1">
                <a:lumMod val="7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36" name="Rounded Rectangle 35"/>
            <p:cNvSpPr/>
            <p:nvPr/>
          </p:nvSpPr>
          <p:spPr>
            <a:xfrm>
              <a:off x="1670372" y="1822612"/>
              <a:ext cx="256032" cy="3779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β</a:t>
              </a:r>
              <a:endParaRPr lang="en-US" dirty="0"/>
            </a:p>
          </p:txBody>
        </p:sp>
      </p:grpSp>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942" y="140967"/>
            <a:ext cx="2223323" cy="1033891"/>
          </a:xfrm>
          <a:prstGeom prst="rect">
            <a:avLst/>
          </a:prstGeom>
        </p:spPr>
      </p:pic>
      <p:sp>
        <p:nvSpPr>
          <p:cNvPr id="39" name="Rounded Rectangle 38"/>
          <p:cNvSpPr/>
          <p:nvPr/>
        </p:nvSpPr>
        <p:spPr>
          <a:xfrm>
            <a:off x="1704159" y="516543"/>
            <a:ext cx="286410" cy="37795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b="1" dirty="0"/>
              <a:t>β</a:t>
            </a:r>
            <a:endParaRPr lang="en-US" dirty="0"/>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7032" y="3528554"/>
            <a:ext cx="1803400" cy="660400"/>
          </a:xfrm>
          <a:prstGeom prst="rect">
            <a:avLst/>
          </a:prstGeom>
        </p:spPr>
      </p:pic>
      <p:pic>
        <p:nvPicPr>
          <p:cNvPr id="7168" name="Picture 716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37032" y="3096754"/>
            <a:ext cx="1587500" cy="431800"/>
          </a:xfrm>
          <a:prstGeom prst="rect">
            <a:avLst/>
          </a:prstGeom>
        </p:spPr>
      </p:pic>
      <p:sp>
        <p:nvSpPr>
          <p:cNvPr id="7169" name="TextBox 7168"/>
          <p:cNvSpPr txBox="1"/>
          <p:nvPr/>
        </p:nvSpPr>
        <p:spPr>
          <a:xfrm>
            <a:off x="7538570" y="2077448"/>
            <a:ext cx="4227824" cy="923330"/>
          </a:xfrm>
          <a:prstGeom prst="rect">
            <a:avLst/>
          </a:prstGeom>
          <a:noFill/>
        </p:spPr>
        <p:txBody>
          <a:bodyPr wrap="none" rtlCol="0">
            <a:spAutoFit/>
          </a:bodyPr>
          <a:lstStyle/>
          <a:p>
            <a:r>
              <a:rPr lang="en-US" dirty="0" smtClean="0"/>
              <a:t>Propriety of residuals :</a:t>
            </a:r>
          </a:p>
          <a:p>
            <a:pPr marL="285750" indent="-285750">
              <a:buFontTx/>
              <a:buChar char="-"/>
            </a:pPr>
            <a:r>
              <a:rPr lang="en-US" dirty="0" smtClean="0"/>
              <a:t>Sums to 0</a:t>
            </a:r>
          </a:p>
          <a:p>
            <a:pPr marL="285750" indent="-285750">
              <a:buFontTx/>
              <a:buChar char="-"/>
            </a:pPr>
            <a:r>
              <a:rPr lang="en-US" dirty="0" smtClean="0"/>
              <a:t>Orthogonal to the projected vector </a:t>
            </a:r>
            <a:r>
              <a:rPr lang="en-US" dirty="0" err="1" smtClean="0"/>
              <a:t>Yhat</a:t>
            </a:r>
            <a:endParaRPr lang="en-US" dirty="0"/>
          </a:p>
        </p:txBody>
      </p:sp>
      <p:sp>
        <p:nvSpPr>
          <p:cNvPr id="44" name="Oval 43"/>
          <p:cNvSpPr/>
          <p:nvPr/>
        </p:nvSpPr>
        <p:spPr>
          <a:xfrm>
            <a:off x="6494844" y="2539112"/>
            <a:ext cx="727444" cy="2099943"/>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cxnSp>
        <p:nvCxnSpPr>
          <p:cNvPr id="7172" name="Straight Connector 7171"/>
          <p:cNvCxnSpPr>
            <a:stCxn id="44" idx="6"/>
            <a:endCxn id="7170" idx="1"/>
          </p:cNvCxnSpPr>
          <p:nvPr/>
        </p:nvCxnSpPr>
        <p:spPr>
          <a:xfrm flipV="1">
            <a:off x="7222288" y="3182452"/>
            <a:ext cx="215900" cy="4066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7175" name="Picture 7174"/>
          <p:cNvPicPr>
            <a:picLocks noChangeAspect="1"/>
          </p:cNvPicPr>
          <p:nvPr/>
        </p:nvPicPr>
        <p:blipFill>
          <a:blip r:embed="rId11"/>
          <a:stretch>
            <a:fillRect/>
          </a:stretch>
        </p:blipFill>
        <p:spPr>
          <a:xfrm>
            <a:off x="4354399" y="4658204"/>
            <a:ext cx="2479237" cy="2175834"/>
          </a:xfrm>
          <a:prstGeom prst="rect">
            <a:avLst/>
          </a:prstGeom>
        </p:spPr>
      </p:pic>
      <p:pic>
        <p:nvPicPr>
          <p:cNvPr id="7177" name="Picture 7176"/>
          <p:cNvPicPr>
            <a:picLocks noChangeAspect="1"/>
          </p:cNvPicPr>
          <p:nvPr/>
        </p:nvPicPr>
        <p:blipFill>
          <a:blip r:embed="rId12"/>
          <a:stretch>
            <a:fillRect/>
          </a:stretch>
        </p:blipFill>
        <p:spPr>
          <a:xfrm>
            <a:off x="430753" y="4597259"/>
            <a:ext cx="2479237" cy="2175834"/>
          </a:xfrm>
          <a:prstGeom prst="rect">
            <a:avLst/>
          </a:prstGeom>
        </p:spPr>
      </p:pic>
      <p:sp>
        <p:nvSpPr>
          <p:cNvPr id="7179" name="TextBox 7178"/>
          <p:cNvSpPr txBox="1"/>
          <p:nvPr/>
        </p:nvSpPr>
        <p:spPr>
          <a:xfrm>
            <a:off x="9362733" y="3219751"/>
            <a:ext cx="585417" cy="369332"/>
          </a:xfrm>
          <a:prstGeom prst="rect">
            <a:avLst/>
          </a:prstGeom>
          <a:noFill/>
        </p:spPr>
        <p:txBody>
          <a:bodyPr wrap="none" rtlCol="0">
            <a:spAutoFit/>
          </a:bodyPr>
          <a:lstStyle/>
          <a:p>
            <a:r>
              <a:rPr lang="en-US" smtClean="0"/>
              <a:t>~= 0</a:t>
            </a:r>
            <a:endParaRPr lang="en-US"/>
          </a:p>
        </p:txBody>
      </p:sp>
      <p:sp>
        <p:nvSpPr>
          <p:cNvPr id="51" name="TextBox 50"/>
          <p:cNvSpPr txBox="1"/>
          <p:nvPr/>
        </p:nvSpPr>
        <p:spPr>
          <a:xfrm>
            <a:off x="9588154" y="3897886"/>
            <a:ext cx="585417" cy="369332"/>
          </a:xfrm>
          <a:prstGeom prst="rect">
            <a:avLst/>
          </a:prstGeom>
          <a:noFill/>
        </p:spPr>
        <p:txBody>
          <a:bodyPr wrap="none" rtlCol="0">
            <a:spAutoFit/>
          </a:bodyPr>
          <a:lstStyle/>
          <a:p>
            <a:r>
              <a:rPr lang="en-US" smtClean="0"/>
              <a:t>~= 0</a:t>
            </a:r>
            <a:endParaRPr lang="en-US"/>
          </a:p>
        </p:txBody>
      </p:sp>
    </p:spTree>
    <p:extLst>
      <p:ext uri="{BB962C8B-B14F-4D97-AF65-F5344CB8AC3E}">
        <p14:creationId xmlns:p14="http://schemas.microsoft.com/office/powerpoint/2010/main" val="196266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p:bldP spid="26" grpId="0" animBg="1"/>
      <p:bldP spid="7169" grpId="0"/>
      <p:bldP spid="44" grpId="0" animBg="1"/>
      <p:bldP spid="7179" grpId="0"/>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891741"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The black box approach</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427" y="986536"/>
            <a:ext cx="10058400" cy="4305485"/>
          </a:xfrm>
          <a:prstGeom prst="rect">
            <a:avLst/>
          </a:prstGeom>
        </p:spPr>
      </p:pic>
      <p:pic>
        <p:nvPicPr>
          <p:cNvPr id="6" name="Picture 5"/>
          <p:cNvPicPr>
            <a:picLocks noChangeAspect="1"/>
          </p:cNvPicPr>
          <p:nvPr/>
        </p:nvPicPr>
        <p:blipFill rotWithShape="1">
          <a:blip r:embed="rId3"/>
          <a:srcRect l="10241" t="8053" r="8650" b="18473"/>
          <a:stretch/>
        </p:blipFill>
        <p:spPr>
          <a:xfrm>
            <a:off x="5484140" y="5664200"/>
            <a:ext cx="1918974" cy="1193800"/>
          </a:xfrm>
          <a:prstGeom prst="rect">
            <a:avLst/>
          </a:prstGeom>
        </p:spPr>
      </p:pic>
    </p:spTree>
    <p:extLst>
      <p:ext uri="{BB962C8B-B14F-4D97-AF65-F5344CB8AC3E}">
        <p14:creationId xmlns:p14="http://schemas.microsoft.com/office/powerpoint/2010/main" val="14714186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788379"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Ordinary Least Squares</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2"/>
          <a:stretch>
            <a:fillRect/>
          </a:stretch>
        </p:blipFill>
        <p:spPr>
          <a:xfrm>
            <a:off x="6379623" y="1890251"/>
            <a:ext cx="4484654" cy="3077497"/>
          </a:xfrm>
          <a:prstGeom prst="rect">
            <a:avLst/>
          </a:prstGeom>
        </p:spPr>
      </p:pic>
      <p:pic>
        <p:nvPicPr>
          <p:cNvPr id="5" name="Picture 4"/>
          <p:cNvPicPr>
            <a:picLocks noChangeAspect="1"/>
          </p:cNvPicPr>
          <p:nvPr/>
        </p:nvPicPr>
        <p:blipFill>
          <a:blip r:embed="rId3"/>
          <a:stretch>
            <a:fillRect/>
          </a:stretch>
        </p:blipFill>
        <p:spPr>
          <a:xfrm>
            <a:off x="1374463" y="1914832"/>
            <a:ext cx="4448833" cy="3052916"/>
          </a:xfrm>
          <a:prstGeom prst="rect">
            <a:avLst/>
          </a:prstGeom>
        </p:spPr>
      </p:pic>
      <p:cxnSp>
        <p:nvCxnSpPr>
          <p:cNvPr id="8" name="Straight Connector 7"/>
          <p:cNvCxnSpPr/>
          <p:nvPr/>
        </p:nvCxnSpPr>
        <p:spPr>
          <a:xfrm flipV="1">
            <a:off x="2702243" y="1951466"/>
            <a:ext cx="2122190" cy="2860556"/>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865593" y="3381744"/>
            <a:ext cx="611065" cy="369332"/>
          </a:xfrm>
          <a:prstGeom prst="rect">
            <a:avLst/>
          </a:prstGeom>
          <a:solidFill>
            <a:srgbClr val="FF0000"/>
          </a:solidFill>
          <a:ln>
            <a:noFill/>
          </a:ln>
        </p:spPr>
        <p:style>
          <a:lnRef idx="3">
            <a:schemeClr val="lt1"/>
          </a:lnRef>
          <a:fillRef idx="1">
            <a:schemeClr val="accent5"/>
          </a:fillRef>
          <a:effectRef idx="1">
            <a:schemeClr val="accent5"/>
          </a:effectRef>
          <a:fontRef idx="minor">
            <a:schemeClr val="lt1"/>
          </a:fontRef>
        </p:style>
        <p:txBody>
          <a:bodyPr wrap="none" rtlCol="0">
            <a:spAutoFit/>
          </a:bodyPr>
          <a:lstStyle/>
          <a:p>
            <a:r>
              <a:rPr lang="en-US" dirty="0" smtClean="0">
                <a:latin typeface="Gill Sans Light" charset="0"/>
              </a:rPr>
              <a:t>X^2</a:t>
            </a:r>
            <a:endParaRPr lang="en-US" dirty="0">
              <a:latin typeface="Gill Sans Light" charset="0"/>
            </a:endParaRPr>
          </a:p>
        </p:txBody>
      </p:sp>
      <p:sp>
        <p:nvSpPr>
          <p:cNvPr id="28" name="TextBox 27"/>
          <p:cNvSpPr txBox="1"/>
          <p:nvPr/>
        </p:nvSpPr>
        <p:spPr>
          <a:xfrm>
            <a:off x="9902169" y="2623619"/>
            <a:ext cx="587020" cy="36933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latin typeface="Gill Sans Light" charset="0"/>
              </a:rPr>
              <a:t>X*Y</a:t>
            </a:r>
            <a:endParaRPr lang="en-US" dirty="0">
              <a:latin typeface="Gill Sans Light" charset="0"/>
            </a:endParaRP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8223" b="72884"/>
          <a:stretch/>
        </p:blipFill>
        <p:spPr>
          <a:xfrm>
            <a:off x="3805517" y="1104558"/>
            <a:ext cx="4267200" cy="451104"/>
          </a:xfrm>
          <a:prstGeom prst="rect">
            <a:avLst/>
          </a:prstGeom>
        </p:spPr>
      </p:pic>
      <p:sp>
        <p:nvSpPr>
          <p:cNvPr id="25" name="Oval 24"/>
          <p:cNvSpPr/>
          <p:nvPr/>
        </p:nvSpPr>
        <p:spPr>
          <a:xfrm>
            <a:off x="4406207" y="1297101"/>
            <a:ext cx="146304" cy="278118"/>
          </a:xfrm>
          <a:prstGeom prst="ellipse">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26" name="Round Single Corner Rectangle 25"/>
          <p:cNvSpPr/>
          <p:nvPr/>
        </p:nvSpPr>
        <p:spPr>
          <a:xfrm>
            <a:off x="2336934" y="1083620"/>
            <a:ext cx="901920" cy="387846"/>
          </a:xfrm>
          <a:prstGeom prst="round1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Gill Sans Light" charset="0"/>
              </a:rPr>
              <a:t>Real </a:t>
            </a:r>
            <a:r>
              <a:rPr lang="el-GR" dirty="0" smtClean="0">
                <a:latin typeface="Gill Sans Light" charset="0"/>
              </a:rPr>
              <a:t>β</a:t>
            </a:r>
            <a:endParaRPr lang="en-US" dirty="0">
              <a:latin typeface="Gill Sans Light" charset="0"/>
            </a:endParaRPr>
          </a:p>
        </p:txBody>
      </p:sp>
      <p:cxnSp>
        <p:nvCxnSpPr>
          <p:cNvPr id="29" name="Straight Connector 28"/>
          <p:cNvCxnSpPr>
            <a:stCxn id="26" idx="3"/>
            <a:endCxn id="25" idx="2"/>
          </p:cNvCxnSpPr>
          <p:nvPr/>
        </p:nvCxnSpPr>
        <p:spPr>
          <a:xfrm>
            <a:off x="3238854" y="1277543"/>
            <a:ext cx="1167353" cy="158617"/>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4767930" y="1277543"/>
            <a:ext cx="3223386" cy="298279"/>
          </a:xfrm>
          <a:prstGeom prst="ellipse">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38" name="Round Single Corner Rectangle 37"/>
          <p:cNvSpPr/>
          <p:nvPr/>
        </p:nvSpPr>
        <p:spPr>
          <a:xfrm>
            <a:off x="8639380" y="932553"/>
            <a:ext cx="835771" cy="662024"/>
          </a:xfrm>
          <a:prstGeom prst="round1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Gill Sans Light" charset="0"/>
              </a:rPr>
              <a:t>“real” error </a:t>
            </a:r>
            <a:r>
              <a:rPr lang="el-GR" dirty="0" smtClean="0">
                <a:latin typeface="Gill Sans Light" charset="0"/>
              </a:rPr>
              <a:t>ε</a:t>
            </a:r>
            <a:endParaRPr lang="en-US" dirty="0">
              <a:latin typeface="Gill Sans Light" charset="0"/>
            </a:endParaRPr>
          </a:p>
        </p:txBody>
      </p:sp>
      <p:cxnSp>
        <p:nvCxnSpPr>
          <p:cNvPr id="39" name="Straight Connector 38"/>
          <p:cNvCxnSpPr>
            <a:stCxn id="37" idx="6"/>
            <a:endCxn id="38" idx="1"/>
          </p:cNvCxnSpPr>
          <p:nvPr/>
        </p:nvCxnSpPr>
        <p:spPr>
          <a:xfrm flipV="1">
            <a:off x="7991316" y="1263565"/>
            <a:ext cx="648064" cy="163118"/>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rotWithShape="1">
          <a:blip r:embed="rId4">
            <a:extLst>
              <a:ext uri="{28A0092B-C50C-407E-A947-70E740481C1C}">
                <a14:useLocalDpi xmlns:a14="http://schemas.microsoft.com/office/drawing/2010/main" val="0"/>
              </a:ext>
            </a:extLst>
          </a:blip>
          <a:srcRect t="26604" b="46283"/>
          <a:stretch/>
        </p:blipFill>
        <p:spPr>
          <a:xfrm>
            <a:off x="4246023" y="5302336"/>
            <a:ext cx="4267200" cy="64735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7894" y="6032500"/>
            <a:ext cx="6032500" cy="825500"/>
          </a:xfrm>
          <a:prstGeom prst="rect">
            <a:avLst/>
          </a:prstGeom>
        </p:spPr>
      </p:pic>
      <p:sp>
        <p:nvSpPr>
          <p:cNvPr id="18" name="TextBox 17"/>
          <p:cNvSpPr txBox="1"/>
          <p:nvPr/>
        </p:nvSpPr>
        <p:spPr>
          <a:xfrm>
            <a:off x="452036" y="262399"/>
            <a:ext cx="1207382" cy="369332"/>
          </a:xfrm>
          <a:prstGeom prst="rect">
            <a:avLst/>
          </a:prstGeom>
          <a:noFill/>
        </p:spPr>
        <p:txBody>
          <a:bodyPr wrap="none" rtlCol="0">
            <a:spAutoFit/>
          </a:bodyPr>
          <a:lstStyle/>
          <a:p>
            <a:r>
              <a:rPr lang="en-US" dirty="0" smtClean="0"/>
              <a:t>Y = 2*X + e</a:t>
            </a:r>
            <a:endParaRPr lang="en-US" dirty="0"/>
          </a:p>
        </p:txBody>
      </p:sp>
    </p:spTree>
    <p:extLst>
      <p:ext uri="{BB962C8B-B14F-4D97-AF65-F5344CB8AC3E}">
        <p14:creationId xmlns:p14="http://schemas.microsoft.com/office/powerpoint/2010/main" val="203132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804089"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Multivariate regression</a:t>
            </a:r>
          </a:p>
          <a:p>
            <a:endParaRPr lang="en-US" sz="3200" dirty="0">
              <a:solidFill>
                <a:schemeClr val="tx2">
                  <a:lumMod val="60000"/>
                  <a:lumOff val="40000"/>
                </a:schemeClr>
              </a:solidFill>
              <a:latin typeface="+mj-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44" y="969172"/>
            <a:ext cx="6553200" cy="2184400"/>
          </a:xfrm>
          <a:prstGeom prst="rect">
            <a:avLst/>
          </a:prstGeom>
        </p:spPr>
      </p:pic>
      <p:pic>
        <p:nvPicPr>
          <p:cNvPr id="18" name="Picture 10" descr="hat\beta = (X^TX)^{-1}X^Ty\ .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344" y="2024414"/>
            <a:ext cx="1600200" cy="238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587144" y="3364992"/>
            <a:ext cx="3670875" cy="2871216"/>
          </a:xfrm>
          <a:prstGeom prst="rect">
            <a:avLst/>
          </a:prstGeom>
        </p:spPr>
      </p:pic>
      <p:pic>
        <p:nvPicPr>
          <p:cNvPr id="10" name="Picture 9"/>
          <p:cNvPicPr>
            <a:picLocks noChangeAspect="1"/>
          </p:cNvPicPr>
          <p:nvPr/>
        </p:nvPicPr>
        <p:blipFill>
          <a:blip r:embed="rId5"/>
          <a:stretch>
            <a:fillRect/>
          </a:stretch>
        </p:blipFill>
        <p:spPr>
          <a:xfrm>
            <a:off x="4107226" y="3364992"/>
            <a:ext cx="3670875" cy="2871216"/>
          </a:xfrm>
          <a:prstGeom prst="rect">
            <a:avLst/>
          </a:prstGeom>
        </p:spPr>
      </p:pic>
      <p:pic>
        <p:nvPicPr>
          <p:cNvPr id="11" name="Picture 10"/>
          <p:cNvPicPr>
            <a:picLocks noChangeAspect="1"/>
          </p:cNvPicPr>
          <p:nvPr/>
        </p:nvPicPr>
        <p:blipFill>
          <a:blip r:embed="rId6"/>
          <a:stretch>
            <a:fillRect/>
          </a:stretch>
        </p:blipFill>
        <p:spPr>
          <a:xfrm>
            <a:off x="7777451" y="3274839"/>
            <a:ext cx="3901398" cy="3051522"/>
          </a:xfrm>
          <a:prstGeom prst="rect">
            <a:avLst/>
          </a:prstGeom>
        </p:spPr>
      </p:pic>
      <p:sp>
        <p:nvSpPr>
          <p:cNvPr id="2" name="TextBox 1"/>
          <p:cNvSpPr txBox="1"/>
          <p:nvPr/>
        </p:nvSpPr>
        <p:spPr>
          <a:xfrm>
            <a:off x="7216599" y="6243066"/>
            <a:ext cx="4975401" cy="646331"/>
          </a:xfrm>
          <a:prstGeom prst="rect">
            <a:avLst/>
          </a:prstGeom>
          <a:noFill/>
        </p:spPr>
        <p:txBody>
          <a:bodyPr wrap="none" rtlCol="0">
            <a:spAutoFit/>
          </a:bodyPr>
          <a:lstStyle/>
          <a:p>
            <a:r>
              <a:rPr lang="en-US" dirty="0" smtClean="0"/>
              <a:t>More predictors always gives an equal or better fit!</a:t>
            </a:r>
          </a:p>
          <a:p>
            <a:r>
              <a:rPr lang="en-US" dirty="0" smtClean="0"/>
              <a:t>Risks : </a:t>
            </a:r>
            <a:r>
              <a:rPr lang="en-US" dirty="0" err="1" smtClean="0"/>
              <a:t>overfit</a:t>
            </a:r>
            <a:r>
              <a:rPr lang="en-US" dirty="0" smtClean="0"/>
              <a:t>, </a:t>
            </a:r>
            <a:r>
              <a:rPr lang="en-US" dirty="0" err="1" smtClean="0"/>
              <a:t>multicolinearity</a:t>
            </a:r>
            <a:endParaRPr lang="en-US" dirty="0"/>
          </a:p>
        </p:txBody>
      </p:sp>
      <p:sp>
        <p:nvSpPr>
          <p:cNvPr id="12" name="Oval 11"/>
          <p:cNvSpPr/>
          <p:nvPr/>
        </p:nvSpPr>
        <p:spPr>
          <a:xfrm>
            <a:off x="1100058" y="1361557"/>
            <a:ext cx="797499" cy="252932"/>
          </a:xfrm>
          <a:prstGeom prst="ellipse">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452036" y="262399"/>
            <a:ext cx="1535998" cy="369332"/>
          </a:xfrm>
          <a:prstGeom prst="rect">
            <a:avLst/>
          </a:prstGeom>
          <a:noFill/>
        </p:spPr>
        <p:txBody>
          <a:bodyPr wrap="none" rtlCol="0">
            <a:spAutoFit/>
          </a:bodyPr>
          <a:lstStyle/>
          <a:p>
            <a:r>
              <a:rPr lang="en-US" smtClean="0"/>
              <a:t>Y = 2*X + Z + e</a:t>
            </a:r>
            <a:endParaRPr lang="en-US"/>
          </a:p>
        </p:txBody>
      </p:sp>
    </p:spTree>
    <p:extLst>
      <p:ext uri="{BB962C8B-B14F-4D97-AF65-F5344CB8AC3E}">
        <p14:creationId xmlns:p14="http://schemas.microsoft.com/office/powerpoint/2010/main" val="19354529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4282904"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Model testing</a:t>
            </a:r>
          </a:p>
          <a:p>
            <a:endParaRPr lang="en-US" sz="3200" dirty="0">
              <a:solidFill>
                <a:schemeClr val="tx2">
                  <a:lumMod val="60000"/>
                  <a:lumOff val="40000"/>
                </a:schemeClr>
              </a:solidFill>
              <a:latin typeface="+mj-lt"/>
            </a:endParaRPr>
          </a:p>
        </p:txBody>
      </p:sp>
      <p:pic>
        <p:nvPicPr>
          <p:cNvPr id="11" name="Picture 10"/>
          <p:cNvPicPr>
            <a:picLocks noChangeAspect="1"/>
          </p:cNvPicPr>
          <p:nvPr/>
        </p:nvPicPr>
        <p:blipFill>
          <a:blip r:embed="rId3"/>
          <a:stretch>
            <a:fillRect/>
          </a:stretch>
        </p:blipFill>
        <p:spPr>
          <a:xfrm>
            <a:off x="8290602" y="398041"/>
            <a:ext cx="3901398" cy="3051522"/>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708031" y="1141239"/>
                <a:ext cx="7467156" cy="23083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charset="0"/>
                        </a:rPr>
                        <m:t>𝑌</m:t>
                      </m:r>
                      <m:r>
                        <a:rPr lang="en-US" i="1" dirty="0" smtClean="0">
                          <a:latin typeface="Cambria Math" charset="0"/>
                        </a:rPr>
                        <m:t> = </m:t>
                      </m:r>
                      <m:r>
                        <a:rPr lang="en-US" i="1" dirty="0" err="1" smtClean="0">
                          <a:latin typeface="Cambria Math" charset="0"/>
                        </a:rPr>
                        <m:t>𝑏</m:t>
                      </m:r>
                      <m:r>
                        <a:rPr lang="en-US" i="1" baseline="-25000" dirty="0" err="1" smtClean="0">
                          <a:latin typeface="Cambria Math" charset="0"/>
                        </a:rPr>
                        <m:t>𝑥</m:t>
                      </m:r>
                      <m:r>
                        <a:rPr lang="en-US" i="1" dirty="0" smtClean="0">
                          <a:latin typeface="Cambria Math" charset="0"/>
                        </a:rPr>
                        <m:t>∗</m:t>
                      </m:r>
                      <m:r>
                        <a:rPr lang="en-US" i="1" dirty="0" smtClean="0">
                          <a:latin typeface="Cambria Math" charset="0"/>
                        </a:rPr>
                        <m:t>𝑋</m:t>
                      </m:r>
                      <m:r>
                        <a:rPr lang="en-US" i="1" dirty="0" smtClean="0">
                          <a:latin typeface="Cambria Math" charset="0"/>
                        </a:rPr>
                        <m:t> + </m:t>
                      </m:r>
                      <m:r>
                        <a:rPr lang="en-US" i="1" dirty="0" err="1" smtClean="0">
                          <a:latin typeface="Cambria Math" charset="0"/>
                        </a:rPr>
                        <m:t>𝑏</m:t>
                      </m:r>
                      <m:r>
                        <a:rPr lang="en-US" i="1" baseline="-25000" dirty="0" err="1" smtClean="0">
                          <a:latin typeface="Cambria Math" charset="0"/>
                        </a:rPr>
                        <m:t>𝑧</m:t>
                      </m:r>
                      <m:r>
                        <a:rPr lang="en-US" i="1" dirty="0" smtClean="0">
                          <a:latin typeface="Cambria Math" charset="0"/>
                        </a:rPr>
                        <m:t>∗</m:t>
                      </m:r>
                      <m:r>
                        <a:rPr lang="en-US" i="1" dirty="0" smtClean="0">
                          <a:latin typeface="Cambria Math" charset="0"/>
                        </a:rPr>
                        <m:t>𝑍</m:t>
                      </m:r>
                      <m:r>
                        <a:rPr lang="en-US" i="1" dirty="0" smtClean="0">
                          <a:latin typeface="Cambria Math" charset="0"/>
                        </a:rPr>
                        <m:t> + </m:t>
                      </m:r>
                      <m:r>
                        <a:rPr lang="en-US" i="1" dirty="0" smtClean="0">
                          <a:latin typeface="Cambria Math" charset="0"/>
                        </a:rPr>
                        <m:t>𝑒</m:t>
                      </m:r>
                      <m:r>
                        <a:rPr lang="en-US" i="1" dirty="0" smtClean="0">
                          <a:latin typeface="Cambria Math" charset="0"/>
                        </a:rPr>
                        <m:t> </m:t>
                      </m:r>
                    </m:oMath>
                  </m:oMathPara>
                </a14:m>
                <a:endParaRPr lang="en-US" dirty="0" smtClean="0">
                  <a:latin typeface="Gill Sans Light" charset="0"/>
                </a:endParaRPr>
              </a:p>
              <a:p>
                <a:endParaRPr lang="en-US" dirty="0">
                  <a:latin typeface="Gill Sans Light" charset="0"/>
                </a:endParaRPr>
              </a:p>
              <a:p>
                <a:r>
                  <a:rPr lang="en-US" dirty="0" smtClean="0">
                    <a:latin typeface="Gill Sans Light" charset="0"/>
                  </a:rPr>
                  <a:t>H0 : </a:t>
                </a:r>
                <a:r>
                  <a:rPr lang="en-US" dirty="0" err="1" smtClean="0">
                    <a:latin typeface="Gill Sans Light" charset="0"/>
                  </a:rPr>
                  <a:t>bz</a:t>
                </a:r>
                <a:r>
                  <a:rPr lang="en-US" dirty="0" smtClean="0">
                    <a:latin typeface="Gill Sans Light" charset="0"/>
                  </a:rPr>
                  <a:t> is 0</a:t>
                </a:r>
              </a:p>
              <a:p>
                <a:endParaRPr lang="en-US" dirty="0">
                  <a:latin typeface="Gill Sans Light" charset="0"/>
                </a:endParaRPr>
              </a:p>
              <a:p>
                <a:r>
                  <a:rPr lang="en-US" dirty="0" smtClean="0">
                    <a:latin typeface="Gill Sans Light" charset="0"/>
                  </a:rPr>
                  <a:t>Two ways to test for H0:</a:t>
                </a:r>
              </a:p>
              <a:p>
                <a:pPr marL="285750" indent="-285750">
                  <a:buFontTx/>
                  <a:buChar char="-"/>
                </a:pPr>
                <a:r>
                  <a:rPr lang="en-US" dirty="0" smtClean="0">
                    <a:latin typeface="Gill Sans Light" charset="0"/>
                  </a:rPr>
                  <a:t>t-test on the beta : check if significantly different than 0</a:t>
                </a:r>
              </a:p>
              <a:p>
                <a:pPr marL="285750" indent="-285750">
                  <a:buFontTx/>
                  <a:buChar char="-"/>
                </a:pPr>
                <a:r>
                  <a:rPr lang="en-US" dirty="0" smtClean="0">
                    <a:latin typeface="Gill Sans Light" charset="0"/>
                  </a:rPr>
                  <a:t>F-test on the models : check if the the restricted model (with </a:t>
                </a:r>
                <a:r>
                  <a:rPr lang="en-US" dirty="0" err="1" smtClean="0">
                    <a:latin typeface="Gill Sans Light" charset="0"/>
                  </a:rPr>
                  <a:t>bz</a:t>
                </a:r>
                <a:r>
                  <a:rPr lang="en-US" dirty="0" smtClean="0">
                    <a:latin typeface="Gill Sans Light" charset="0"/>
                  </a:rPr>
                  <a:t> = 0) is the correct one </a:t>
                </a:r>
                <a:endParaRPr lang="en-US" dirty="0">
                  <a:latin typeface="Gill Sans Light"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08031" y="1141239"/>
                <a:ext cx="7467156" cy="2308324"/>
              </a:xfrm>
              <a:prstGeom prst="rect">
                <a:avLst/>
              </a:prstGeom>
              <a:blipFill rotWithShape="0">
                <a:blip r:embed="rId4"/>
                <a:stretch>
                  <a:fillRect l="-653" t="-15040" b="-3430"/>
                </a:stretch>
              </a:blipFill>
            </p:spPr>
            <p:txBody>
              <a:bodyPr/>
              <a:lstStyle/>
              <a:p>
                <a:r>
                  <a:rPr lang="en-US">
                    <a:noFill/>
                  </a:rPr>
                  <a:t> </a:t>
                </a:r>
              </a:p>
            </p:txBody>
          </p:sp>
        </mc:Fallback>
      </mc:AlternateContent>
      <p:sp>
        <p:nvSpPr>
          <p:cNvPr id="5" name="TextBox 4"/>
          <p:cNvSpPr txBox="1"/>
          <p:nvPr/>
        </p:nvSpPr>
        <p:spPr>
          <a:xfrm>
            <a:off x="5443255" y="4820458"/>
            <a:ext cx="4160626" cy="369332"/>
          </a:xfrm>
          <a:prstGeom prst="rect">
            <a:avLst/>
          </a:prstGeom>
          <a:noFill/>
        </p:spPr>
        <p:txBody>
          <a:bodyPr wrap="none" rtlCol="0">
            <a:spAutoFit/>
          </a:bodyPr>
          <a:lstStyle/>
          <a:p>
            <a:r>
              <a:rPr lang="en-US" dirty="0" smtClean="0"/>
              <a:t>Follows a F </a:t>
            </a:r>
            <a:r>
              <a:rPr lang="en-US" smtClean="0"/>
              <a:t>distribution derived from Chi-2</a:t>
            </a:r>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354" y="5189790"/>
            <a:ext cx="4888427" cy="439958"/>
          </a:xfrm>
          <a:prstGeom prst="rect">
            <a:avLst/>
          </a:prstGeom>
        </p:spPr>
      </p:pic>
      <p:sp>
        <p:nvSpPr>
          <p:cNvPr id="9" name="TextBox 8"/>
          <p:cNvSpPr txBox="1"/>
          <p:nvPr/>
        </p:nvSpPr>
        <p:spPr>
          <a:xfrm>
            <a:off x="5079354" y="5589447"/>
            <a:ext cx="4888427" cy="1200329"/>
          </a:xfrm>
          <a:prstGeom prst="rect">
            <a:avLst/>
          </a:prstGeom>
          <a:noFill/>
        </p:spPr>
        <p:txBody>
          <a:bodyPr wrap="square" rtlCol="0">
            <a:spAutoFit/>
          </a:bodyPr>
          <a:lstStyle/>
          <a:p>
            <a:pPr algn="just"/>
            <a:r>
              <a:rPr lang="en-US" dirty="0" smtClean="0"/>
              <a:t>If you reject H0 </a:t>
            </a:r>
            <a:r>
              <a:rPr lang="en-US" smtClean="0"/>
              <a:t>it means </a:t>
            </a:r>
            <a:r>
              <a:rPr lang="en-US" dirty="0" smtClean="0"/>
              <a:t>the amount of error you are making with the restricted model is significantly higher than with a </a:t>
            </a:r>
            <a:r>
              <a:rPr lang="en-US" smtClean="0"/>
              <a:t>more complete model</a:t>
            </a:r>
            <a:endParaRPr lang="en-US"/>
          </a:p>
        </p:txBody>
      </p:sp>
      <p:sp>
        <p:nvSpPr>
          <p:cNvPr id="10" name="TextBox 9"/>
          <p:cNvSpPr txBox="1"/>
          <p:nvPr/>
        </p:nvSpPr>
        <p:spPr>
          <a:xfrm>
            <a:off x="8757534" y="4148523"/>
            <a:ext cx="3434466" cy="738664"/>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1400" dirty="0" smtClean="0"/>
              <a:t>N = number of observations</a:t>
            </a:r>
          </a:p>
          <a:p>
            <a:r>
              <a:rPr lang="en-US" sz="1400" dirty="0" smtClean="0"/>
              <a:t>L = number of </a:t>
            </a:r>
            <a:r>
              <a:rPr lang="en-US" sz="1400" dirty="0" err="1" smtClean="0"/>
              <a:t>regressor</a:t>
            </a:r>
            <a:r>
              <a:rPr lang="en-US" sz="1400" dirty="0" smtClean="0"/>
              <a:t> in full model</a:t>
            </a:r>
          </a:p>
          <a:p>
            <a:r>
              <a:rPr lang="en-US" sz="1400" dirty="0" smtClean="0"/>
              <a:t>L0 = number of </a:t>
            </a:r>
            <a:r>
              <a:rPr lang="en-US" sz="1400" dirty="0" err="1" smtClean="0"/>
              <a:t>regressor</a:t>
            </a:r>
            <a:r>
              <a:rPr lang="en-US" sz="1400" dirty="0" smtClean="0"/>
              <a:t> in restricted model</a:t>
            </a:r>
            <a:endParaRPr lang="en-US" sz="1400" dirty="0"/>
          </a:p>
        </p:txBody>
      </p:sp>
      <p:grpSp>
        <p:nvGrpSpPr>
          <p:cNvPr id="16" name="Group 15"/>
          <p:cNvGrpSpPr/>
          <p:nvPr/>
        </p:nvGrpSpPr>
        <p:grpSpPr>
          <a:xfrm>
            <a:off x="5774777" y="3502887"/>
            <a:ext cx="2857500" cy="1384300"/>
            <a:chOff x="4344394" y="3474411"/>
            <a:chExt cx="2857500" cy="1384300"/>
          </a:xfrm>
        </p:grpSpPr>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394" y="3474411"/>
              <a:ext cx="2857500" cy="1384300"/>
            </a:xfrm>
            <a:prstGeom prst="rect">
              <a:avLst/>
            </a:prstGeom>
          </p:spPr>
        </p:pic>
        <p:sp>
          <p:nvSpPr>
            <p:cNvPr id="15" name="TextBox 14"/>
            <p:cNvSpPr txBox="1"/>
            <p:nvPr/>
          </p:nvSpPr>
          <p:spPr>
            <a:xfrm>
              <a:off x="5079354" y="3475579"/>
              <a:ext cx="1802219" cy="369332"/>
            </a:xfrm>
            <a:prstGeom prst="rect">
              <a:avLst/>
            </a:prstGeom>
            <a:solidFill>
              <a:schemeClr val="bg1"/>
            </a:solidFill>
          </p:spPr>
          <p:txBody>
            <a:bodyPr wrap="square" rtlCol="0">
              <a:spAutoFit/>
            </a:bodyPr>
            <a:lstStyle/>
            <a:p>
              <a:endParaRPr lang="en-US"/>
            </a:p>
          </p:txBody>
        </p:sp>
      </p:grpSp>
      <p:grpSp>
        <p:nvGrpSpPr>
          <p:cNvPr id="17" name="Group 16"/>
          <p:cNvGrpSpPr/>
          <p:nvPr/>
        </p:nvGrpSpPr>
        <p:grpSpPr>
          <a:xfrm>
            <a:off x="6764652" y="3562592"/>
            <a:ext cx="1573428" cy="307497"/>
            <a:chOff x="7056353" y="3568330"/>
            <a:chExt cx="1573428" cy="307497"/>
          </a:xfrm>
        </p:grpSpPr>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60706" t="4467" r="11387" b="73319"/>
            <a:stretch/>
          </p:blipFill>
          <p:spPr>
            <a:xfrm>
              <a:off x="7056353" y="3568330"/>
              <a:ext cx="797442" cy="307497"/>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32702" t="4114" r="46461" b="73672"/>
            <a:stretch/>
          </p:blipFill>
          <p:spPr>
            <a:xfrm>
              <a:off x="8034358" y="3568330"/>
              <a:ext cx="595423" cy="307497"/>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52847" t="12727" r="39153" b="75881"/>
            <a:stretch/>
          </p:blipFill>
          <p:spPr>
            <a:xfrm>
              <a:off x="7836196" y="3689358"/>
              <a:ext cx="228600" cy="157683"/>
            </a:xfrm>
            <a:prstGeom prst="rect">
              <a:avLst/>
            </a:prstGeom>
          </p:spPr>
        </p:pic>
      </p:grpSp>
      <p:pic>
        <p:nvPicPr>
          <p:cNvPr id="18" name="Picture 17"/>
          <p:cNvPicPr>
            <a:picLocks noChangeAspect="1"/>
          </p:cNvPicPr>
          <p:nvPr/>
        </p:nvPicPr>
        <p:blipFill>
          <a:blip r:embed="rId7"/>
          <a:stretch>
            <a:fillRect/>
          </a:stretch>
        </p:blipFill>
        <p:spPr>
          <a:xfrm>
            <a:off x="10234733" y="5189790"/>
            <a:ext cx="1957267" cy="141421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546" y="3683620"/>
            <a:ext cx="3039540" cy="1003689"/>
          </a:xfrm>
          <a:prstGeom prst="rect">
            <a:avLst/>
          </a:prstGeom>
        </p:spPr>
      </p:pic>
      <p:sp>
        <p:nvSpPr>
          <p:cNvPr id="20" name="TextBox 19"/>
          <p:cNvSpPr txBox="1"/>
          <p:nvPr/>
        </p:nvSpPr>
        <p:spPr>
          <a:xfrm>
            <a:off x="644584" y="4728125"/>
            <a:ext cx="3803918" cy="1200329"/>
          </a:xfrm>
          <a:prstGeom prst="rect">
            <a:avLst/>
          </a:prstGeom>
          <a:noFill/>
        </p:spPr>
        <p:txBody>
          <a:bodyPr wrap="square" rtlCol="0">
            <a:spAutoFit/>
          </a:bodyPr>
          <a:lstStyle/>
          <a:p>
            <a:pPr algn="just"/>
            <a:r>
              <a:rPr lang="en-US" dirty="0" smtClean="0"/>
              <a:t>Follows a </a:t>
            </a:r>
            <a:r>
              <a:rPr lang="en-US" i="1" dirty="0"/>
              <a:t>t</a:t>
            </a:r>
            <a:r>
              <a:rPr lang="en-US" dirty="0"/>
              <a:t>-distribution with </a:t>
            </a:r>
            <a:r>
              <a:rPr lang="en-US" i="1" dirty="0" smtClean="0"/>
              <a:t>n</a:t>
            </a:r>
            <a:r>
              <a:rPr lang="en-US" dirty="0" smtClean="0"/>
              <a:t>−2 </a:t>
            </a:r>
            <a:r>
              <a:rPr lang="en-US" dirty="0"/>
              <a:t>degrees of freedom if the null hypothesis is </a:t>
            </a:r>
            <a:r>
              <a:rPr lang="en-US" dirty="0" smtClean="0"/>
              <a:t>true (in regression test if B is not significantly different from 0)</a:t>
            </a:r>
            <a:endParaRPr lang="en-US" dirty="0"/>
          </a:p>
        </p:txBody>
      </p:sp>
      <p:pic>
        <p:nvPicPr>
          <p:cNvPr id="21" name="Picture 20"/>
          <p:cNvPicPr>
            <a:picLocks noChangeAspect="1"/>
          </p:cNvPicPr>
          <p:nvPr/>
        </p:nvPicPr>
        <p:blipFill>
          <a:blip r:embed="rId9"/>
          <a:stretch>
            <a:fillRect/>
          </a:stretch>
        </p:blipFill>
        <p:spPr>
          <a:xfrm>
            <a:off x="1354816" y="5928454"/>
            <a:ext cx="1637766" cy="933526"/>
          </a:xfrm>
          <a:prstGeom prst="rect">
            <a:avLst/>
          </a:prstGeom>
        </p:spPr>
      </p:pic>
    </p:spTree>
    <p:extLst>
      <p:ext uri="{BB962C8B-B14F-4D97-AF65-F5344CB8AC3E}">
        <p14:creationId xmlns:p14="http://schemas.microsoft.com/office/powerpoint/2010/main" val="122356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861848" y="1208690"/>
            <a:ext cx="10811040" cy="5262979"/>
          </a:xfrm>
          <a:prstGeom prst="rect">
            <a:avLst/>
          </a:prstGeom>
          <a:noFill/>
        </p:spPr>
        <p:txBody>
          <a:bodyPr wrap="square" rtlCol="0">
            <a:spAutoFit/>
          </a:bodyPr>
          <a:lstStyle/>
          <a:p>
            <a:r>
              <a:rPr lang="en-US" sz="2400" dirty="0" smtClean="0">
                <a:latin typeface="Gill Sans Light" charset="0"/>
              </a:rPr>
              <a:t>Characteristics</a:t>
            </a:r>
          </a:p>
          <a:p>
            <a:pPr marL="285750" indent="-285750">
              <a:buFontTx/>
              <a:buChar char="-"/>
            </a:pPr>
            <a:r>
              <a:rPr lang="en-US" sz="2400" dirty="0" smtClean="0">
                <a:latin typeface="Gill Sans Light" charset="0"/>
              </a:rPr>
              <a:t>Linear combination of observed independent variables predict one observed dependent variable</a:t>
            </a:r>
          </a:p>
          <a:p>
            <a:pPr marL="285750" indent="-285750">
              <a:buFontTx/>
              <a:buChar char="-"/>
            </a:pPr>
            <a:r>
              <a:rPr lang="en-US" sz="2400" dirty="0" smtClean="0">
                <a:latin typeface="Gill Sans Light" charset="0"/>
              </a:rPr>
              <a:t>More equations (subjects) than unknowns (predictors) : no solution</a:t>
            </a:r>
          </a:p>
          <a:p>
            <a:pPr marL="285750" indent="-285750">
              <a:buFontTx/>
              <a:buChar char="-"/>
            </a:pPr>
            <a:endParaRPr lang="en-US" sz="2400" dirty="0">
              <a:latin typeface="Gill Sans Light" charset="0"/>
            </a:endParaRPr>
          </a:p>
          <a:p>
            <a:r>
              <a:rPr lang="en-US" sz="2400" dirty="0" smtClean="0">
                <a:latin typeface="Gill Sans Light" charset="0"/>
              </a:rPr>
              <a:t>What are you testing</a:t>
            </a:r>
          </a:p>
          <a:p>
            <a:pPr marL="285750" indent="-285750">
              <a:buFontTx/>
              <a:buChar char="-"/>
            </a:pPr>
            <a:r>
              <a:rPr lang="en-US" sz="2400" dirty="0" smtClean="0">
                <a:latin typeface="Gill Sans Light" charset="0"/>
              </a:rPr>
              <a:t>Whether the weight of the predictor is different from 0 (t test)</a:t>
            </a:r>
          </a:p>
          <a:p>
            <a:pPr marL="285750" indent="-285750">
              <a:buFontTx/>
              <a:buChar char="-"/>
            </a:pPr>
            <a:r>
              <a:rPr lang="en-US" sz="2400" dirty="0" smtClean="0">
                <a:latin typeface="Gill Sans Light" charset="0"/>
              </a:rPr>
              <a:t>Whether the residual error of a restricted base model is different from a more complete model (F test)</a:t>
            </a:r>
            <a:endParaRPr lang="en-US" sz="2400" dirty="0">
              <a:latin typeface="Gill Sans Light" charset="0"/>
            </a:endParaRPr>
          </a:p>
          <a:p>
            <a:endParaRPr lang="en-US" sz="2400" dirty="0" smtClean="0">
              <a:latin typeface="Gill Sans Light" charset="0"/>
            </a:endParaRPr>
          </a:p>
          <a:p>
            <a:r>
              <a:rPr lang="en-US" sz="2400" dirty="0" smtClean="0">
                <a:latin typeface="Gill Sans Light" charset="0"/>
              </a:rPr>
              <a:t>Limits</a:t>
            </a:r>
          </a:p>
          <a:p>
            <a:pPr marL="285750" indent="-285750">
              <a:buFontTx/>
              <a:buChar char="-"/>
            </a:pPr>
            <a:r>
              <a:rPr lang="en-US" sz="2400" dirty="0" smtClean="0">
                <a:latin typeface="Gill Sans Light" charset="0"/>
              </a:rPr>
              <a:t>No room for measurement errors on the predictors</a:t>
            </a:r>
          </a:p>
          <a:p>
            <a:pPr marL="285750" indent="-285750">
              <a:buFontTx/>
              <a:buChar char="-"/>
            </a:pPr>
            <a:r>
              <a:rPr lang="en-US" sz="2400" dirty="0" smtClean="0">
                <a:latin typeface="Gill Sans Light" charset="0"/>
              </a:rPr>
              <a:t>Predictors interactions are not modeled</a:t>
            </a:r>
          </a:p>
          <a:p>
            <a:pPr marL="285750" indent="-285750">
              <a:buFontTx/>
              <a:buChar char="-"/>
            </a:pPr>
            <a:r>
              <a:rPr lang="en-US" sz="2400" dirty="0" smtClean="0">
                <a:latin typeface="Gill Sans Light" charset="0"/>
              </a:rPr>
              <a:t>Only direct effects are modeled </a:t>
            </a:r>
            <a:endParaRPr lang="en-US" sz="2400" dirty="0">
              <a:latin typeface="Gill Sans Light" charset="0"/>
            </a:endParaRPr>
          </a:p>
        </p:txBody>
      </p:sp>
      <p:sp>
        <p:nvSpPr>
          <p:cNvPr id="6" name="TextBox 5"/>
          <p:cNvSpPr txBox="1"/>
          <p:nvPr/>
        </p:nvSpPr>
        <p:spPr>
          <a:xfrm>
            <a:off x="4204681" y="294290"/>
            <a:ext cx="3782639"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Regression</a:t>
            </a:r>
          </a:p>
          <a:p>
            <a:endParaRPr lang="en-US" sz="3200" dirty="0">
              <a:solidFill>
                <a:schemeClr val="tx2">
                  <a:lumMod val="60000"/>
                  <a:lumOff val="40000"/>
                </a:schemeClr>
              </a:solidFill>
              <a:latin typeface="+mj-lt"/>
            </a:endParaRPr>
          </a:p>
        </p:txBody>
      </p:sp>
    </p:spTree>
    <p:extLst>
      <p:ext uri="{BB962C8B-B14F-4D97-AF65-F5344CB8AC3E}">
        <p14:creationId xmlns:p14="http://schemas.microsoft.com/office/powerpoint/2010/main" val="150679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400966"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Assumption on error</a:t>
            </a:r>
          </a:p>
          <a:p>
            <a:endParaRPr lang="en-US" sz="3200" dirty="0">
              <a:solidFill>
                <a:schemeClr val="tx2">
                  <a:lumMod val="60000"/>
                  <a:lumOff val="40000"/>
                </a:schemeClr>
              </a:solidFill>
              <a:latin typeface="+mj-lt"/>
            </a:endParaRPr>
          </a:p>
        </p:txBody>
      </p:sp>
      <p:pic>
        <p:nvPicPr>
          <p:cNvPr id="8" name="Picture 7"/>
          <p:cNvPicPr>
            <a:picLocks noChangeAspect="1"/>
          </p:cNvPicPr>
          <p:nvPr/>
        </p:nvPicPr>
        <p:blipFill>
          <a:blip r:embed="rId3"/>
          <a:stretch>
            <a:fillRect/>
          </a:stretch>
        </p:blipFill>
        <p:spPr>
          <a:xfrm>
            <a:off x="3470083" y="2024252"/>
            <a:ext cx="3785699" cy="2597855"/>
          </a:xfrm>
          <a:prstGeom prst="rect">
            <a:avLst/>
          </a:prstGeom>
        </p:spPr>
      </p:pic>
      <p:pic>
        <p:nvPicPr>
          <p:cNvPr id="11" name="Picture 10"/>
          <p:cNvPicPr>
            <a:picLocks noChangeAspect="1"/>
          </p:cNvPicPr>
          <p:nvPr/>
        </p:nvPicPr>
        <p:blipFill>
          <a:blip r:embed="rId4"/>
          <a:stretch>
            <a:fillRect/>
          </a:stretch>
        </p:blipFill>
        <p:spPr>
          <a:xfrm>
            <a:off x="7289697" y="936071"/>
            <a:ext cx="4902303" cy="592192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488" y="995285"/>
            <a:ext cx="4648200" cy="1358900"/>
          </a:xfrm>
          <a:prstGeom prst="rect">
            <a:avLst/>
          </a:prstGeom>
        </p:spPr>
      </p:pic>
      <p:sp>
        <p:nvSpPr>
          <p:cNvPr id="5" name="TextBox 4"/>
          <p:cNvSpPr txBox="1"/>
          <p:nvPr/>
        </p:nvSpPr>
        <p:spPr>
          <a:xfrm>
            <a:off x="223101" y="4758522"/>
            <a:ext cx="7189635" cy="2031325"/>
          </a:xfrm>
          <a:prstGeom prst="rect">
            <a:avLst/>
          </a:prstGeom>
          <a:noFill/>
        </p:spPr>
        <p:txBody>
          <a:bodyPr wrap="square" rtlCol="0">
            <a:spAutoFit/>
          </a:bodyPr>
          <a:lstStyle/>
          <a:p>
            <a:r>
              <a:rPr lang="en-US" b="1" dirty="0" smtClean="0">
                <a:latin typeface="Gill Sans Light" charset="0"/>
              </a:rPr>
              <a:t>Linear least squares is the best linear estimator on certain assumptions</a:t>
            </a:r>
            <a:endParaRPr lang="en-US" dirty="0" smtClean="0">
              <a:latin typeface="Gill Sans Light" charset="0"/>
            </a:endParaRPr>
          </a:p>
          <a:p>
            <a:r>
              <a:rPr lang="en-US" dirty="0" smtClean="0">
                <a:latin typeface="Gill Sans Light" charset="0"/>
              </a:rPr>
              <a:t>Error is normally distributed with mean 0 and finite variance</a:t>
            </a:r>
          </a:p>
          <a:p>
            <a:r>
              <a:rPr lang="en-US" dirty="0" smtClean="0">
                <a:latin typeface="Gill Sans Light" charset="0"/>
              </a:rPr>
              <a:t>Homoscedasticity : standard deviation of the error term is the same whatever the value of the predictor</a:t>
            </a:r>
          </a:p>
          <a:p>
            <a:r>
              <a:rPr lang="en-US" dirty="0">
                <a:latin typeface="Gill Sans Light" charset="0"/>
              </a:rPr>
              <a:t>Error terms uncorrelated with each </a:t>
            </a:r>
            <a:r>
              <a:rPr lang="en-US" dirty="0" smtClean="0">
                <a:latin typeface="Gill Sans Light" charset="0"/>
              </a:rPr>
              <a:t>other</a:t>
            </a:r>
          </a:p>
          <a:p>
            <a:endParaRPr lang="en-US" dirty="0">
              <a:latin typeface="Gill Sans Light" charset="0"/>
            </a:endParaRPr>
          </a:p>
        </p:txBody>
      </p:sp>
      <p:sp>
        <p:nvSpPr>
          <p:cNvPr id="12" name="TextBox 11"/>
          <p:cNvSpPr txBox="1"/>
          <p:nvPr/>
        </p:nvSpPr>
        <p:spPr>
          <a:xfrm>
            <a:off x="2971799" y="1887837"/>
            <a:ext cx="2314929" cy="369332"/>
          </a:xfrm>
          <a:prstGeom prst="rect">
            <a:avLst/>
          </a:prstGeom>
          <a:noFill/>
        </p:spPr>
        <p:txBody>
          <a:bodyPr wrap="none" rtlCol="0">
            <a:spAutoFit/>
          </a:bodyPr>
          <a:lstStyle/>
          <a:p>
            <a:r>
              <a:rPr lang="en-US" dirty="0" smtClean="0">
                <a:latin typeface="Gill Sans Light" charset="0"/>
              </a:rPr>
              <a:t>Error correlated with X</a:t>
            </a:r>
            <a:endParaRPr lang="en-US" dirty="0">
              <a:latin typeface="Gill Sans Light" charset="0"/>
            </a:endParaRPr>
          </a:p>
        </p:txBody>
      </p:sp>
      <p:sp>
        <p:nvSpPr>
          <p:cNvPr id="2" name="Oval 1"/>
          <p:cNvSpPr/>
          <p:nvPr/>
        </p:nvSpPr>
        <p:spPr>
          <a:xfrm>
            <a:off x="5112327" y="1215736"/>
            <a:ext cx="394855" cy="322119"/>
          </a:xfrm>
          <a:prstGeom prst="ellipse">
            <a:avLst/>
          </a:prstGeom>
          <a:solidFill>
            <a:srgbClr val="5B9BD5">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513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072864"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Explained variance</a:t>
            </a:r>
          </a:p>
          <a:p>
            <a:endParaRPr lang="en-US" sz="3200" dirty="0">
              <a:solidFill>
                <a:schemeClr val="tx2">
                  <a:lumMod val="60000"/>
                  <a:lumOff val="40000"/>
                </a:schemeClr>
              </a:solidFill>
              <a:latin typeface="+mj-lt"/>
            </a:endParaRPr>
          </a:p>
        </p:txBody>
      </p:sp>
      <p:pic>
        <p:nvPicPr>
          <p:cNvPr id="10" name="Picture 9"/>
          <p:cNvPicPr>
            <a:picLocks noChangeAspect="1"/>
          </p:cNvPicPr>
          <p:nvPr/>
        </p:nvPicPr>
        <p:blipFill>
          <a:blip r:embed="rId3"/>
          <a:stretch>
            <a:fillRect/>
          </a:stretch>
        </p:blipFill>
        <p:spPr>
          <a:xfrm>
            <a:off x="7068591" y="2971800"/>
            <a:ext cx="4826506" cy="37751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57" y="1351439"/>
            <a:ext cx="5613400" cy="2374900"/>
          </a:xfrm>
          <a:prstGeom prst="rect">
            <a:avLst/>
          </a:prstGeom>
        </p:spPr>
      </p:pic>
      <p:pic>
        <p:nvPicPr>
          <p:cNvPr id="18" name="Picture 11" descr="_i-\mu_i=l_{i1} F_1 + \cdots + l_{ik} F_k + \varepsilon_i.\,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523" y="1919495"/>
            <a:ext cx="4251269" cy="2752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464085" y="2258496"/>
            <a:ext cx="5727915" cy="369332"/>
          </a:xfrm>
          <a:prstGeom prst="rect">
            <a:avLst/>
          </a:prstGeom>
          <a:noFill/>
        </p:spPr>
        <p:txBody>
          <a:bodyPr wrap="none" rtlCol="0">
            <a:spAutoFit/>
          </a:bodyPr>
          <a:lstStyle/>
          <a:p>
            <a:r>
              <a:rPr lang="en-US" dirty="0" smtClean="0">
                <a:latin typeface="Gill Sans Light" charset="0"/>
              </a:rPr>
              <a:t>Dependent variable deviation as sum of </a:t>
            </a:r>
            <a:r>
              <a:rPr lang="en-US" smtClean="0">
                <a:latin typeface="Gill Sans Light" charset="0"/>
              </a:rPr>
              <a:t>predictors deviations</a:t>
            </a:r>
            <a:endParaRPr lang="en-US" dirty="0">
              <a:latin typeface="Gill Sans Light" charset="0"/>
            </a:endParaRPr>
          </a:p>
        </p:txBody>
      </p:sp>
      <p:pic>
        <p:nvPicPr>
          <p:cNvPr id="8" name="Picture 24" descr="^{2} = {SS_{\rm reg} \over SS_{\rm tot} } = {SS_{\rm reg}/n \over SS_{\rm tot}/n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713" y="2971800"/>
            <a:ext cx="1895475"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8912" y="4043454"/>
            <a:ext cx="6596678" cy="646331"/>
          </a:xfrm>
          <a:prstGeom prst="rect">
            <a:avLst/>
          </a:prstGeom>
          <a:noFill/>
        </p:spPr>
        <p:txBody>
          <a:bodyPr wrap="none" rtlCol="0">
            <a:spAutoFit/>
          </a:bodyPr>
          <a:lstStyle/>
          <a:p>
            <a:r>
              <a:rPr lang="en-US" dirty="0" smtClean="0"/>
              <a:t>Goodness of fit is generally defined as :</a:t>
            </a:r>
          </a:p>
          <a:p>
            <a:r>
              <a:rPr lang="en-US" dirty="0" smtClean="0"/>
              <a:t>How well does your model reproduce the variance of your variable ?</a:t>
            </a:r>
            <a:endParaRPr lang="en-US" dirty="0"/>
          </a:p>
        </p:txBody>
      </p:sp>
    </p:spTree>
    <p:extLst>
      <p:ext uri="{BB962C8B-B14F-4D97-AF65-F5344CB8AC3E}">
        <p14:creationId xmlns:p14="http://schemas.microsoft.com/office/powerpoint/2010/main" val="920736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072864"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Explained variance</a:t>
            </a:r>
          </a:p>
          <a:p>
            <a:endParaRPr lang="en-US" sz="3200" dirty="0">
              <a:solidFill>
                <a:schemeClr val="tx2">
                  <a:lumMod val="60000"/>
                  <a:lumOff val="40000"/>
                </a:schemeClr>
              </a:solidFill>
              <a:latin typeface="+mj-lt"/>
            </a:endParaRPr>
          </a:p>
        </p:txBody>
      </p:sp>
      <p:pic>
        <p:nvPicPr>
          <p:cNvPr id="6" name="Picture 5"/>
          <p:cNvPicPr>
            <a:picLocks noChangeAspect="1"/>
          </p:cNvPicPr>
          <p:nvPr/>
        </p:nvPicPr>
        <p:blipFill>
          <a:blip r:embed="rId3"/>
          <a:stretch>
            <a:fillRect/>
          </a:stretch>
        </p:blipFill>
        <p:spPr>
          <a:xfrm>
            <a:off x="4127004" y="1145669"/>
            <a:ext cx="5029200" cy="2514600"/>
          </a:xfrm>
          <a:prstGeom prst="rect">
            <a:avLst/>
          </a:prstGeom>
        </p:spPr>
      </p:pic>
      <p:pic>
        <p:nvPicPr>
          <p:cNvPr id="12290" name="Picture 2" descr="S_\text{tot}=\sum_i (y_i-\bar{y})^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4024" y="2506407"/>
            <a:ext cx="16668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_\text{reg}=\sum_i (f_i -\bar{y})^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9261" y="3404135"/>
            <a:ext cx="16764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_\text{res}=\sum_i (y_i - f_i)^2=\sum_i e_i^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024" y="2915982"/>
            <a:ext cx="2381250" cy="409575"/>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S_{\rm res}+SS_{\rm reg}=SS_{\rm tot}.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515" y="4590887"/>
            <a:ext cx="2444570" cy="262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a:stretch>
            <a:fillRect/>
          </a:stretch>
        </p:blipFill>
        <p:spPr>
          <a:xfrm>
            <a:off x="4445135" y="4207927"/>
            <a:ext cx="3324941" cy="2600640"/>
          </a:xfrm>
          <a:prstGeom prst="rect">
            <a:avLst/>
          </a:prstGeom>
        </p:spPr>
      </p:pic>
      <p:pic>
        <p:nvPicPr>
          <p:cNvPr id="12310" name="Picture 22" descr="^2 \equiv 1 - {SS_{\rm res}\over SS_{\rm t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322" y="1627642"/>
            <a:ext cx="2132709" cy="689994"/>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2} = {SS_{\rm reg} \over SS_{\rm tot} } = {SS_{\rm reg}/n \over SS_{\rm tot}/n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9261" y="4900209"/>
            <a:ext cx="2615424" cy="6308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64338" y="3862110"/>
            <a:ext cx="5007653" cy="369332"/>
          </a:xfrm>
          <a:prstGeom prst="rect">
            <a:avLst/>
          </a:prstGeom>
          <a:noFill/>
        </p:spPr>
        <p:txBody>
          <a:bodyPr wrap="none" rtlCol="0">
            <a:spAutoFit/>
          </a:bodyPr>
          <a:lstStyle/>
          <a:p>
            <a:r>
              <a:rPr lang="en-US" dirty="0" smtClean="0">
                <a:latin typeface="Gill Sans Light" charset="0"/>
              </a:rPr>
              <a:t>If errors are normally distributed and centered on 0</a:t>
            </a:r>
            <a:endParaRPr lang="en-US" dirty="0">
              <a:latin typeface="Gill Sans Light" charset="0"/>
            </a:endParaRPr>
          </a:p>
        </p:txBody>
      </p:sp>
      <p:sp>
        <p:nvSpPr>
          <p:cNvPr id="2" name="TextBox 1"/>
          <p:cNvSpPr txBox="1"/>
          <p:nvPr/>
        </p:nvSpPr>
        <p:spPr>
          <a:xfrm>
            <a:off x="301874" y="1218067"/>
            <a:ext cx="2906308" cy="369332"/>
          </a:xfrm>
          <a:prstGeom prst="rect">
            <a:avLst/>
          </a:prstGeom>
          <a:noFill/>
        </p:spPr>
        <p:txBody>
          <a:bodyPr wrap="none" rtlCol="0">
            <a:spAutoFit/>
          </a:bodyPr>
          <a:lstStyle/>
          <a:p>
            <a:r>
              <a:rPr lang="en-US" dirty="0" smtClean="0"/>
              <a:t>Coefficient </a:t>
            </a:r>
            <a:r>
              <a:rPr lang="en-US" smtClean="0"/>
              <a:t>of determination:</a:t>
            </a:r>
            <a:endParaRPr lang="en-US" dirty="0"/>
          </a:p>
        </p:txBody>
      </p:sp>
      <p:sp>
        <p:nvSpPr>
          <p:cNvPr id="5" name="TextBox 4"/>
          <p:cNvSpPr txBox="1"/>
          <p:nvPr/>
        </p:nvSpPr>
        <p:spPr>
          <a:xfrm>
            <a:off x="8241560" y="6162236"/>
            <a:ext cx="3950440" cy="646331"/>
          </a:xfrm>
          <a:prstGeom prst="rect">
            <a:avLst/>
          </a:prstGeom>
          <a:noFill/>
        </p:spPr>
        <p:txBody>
          <a:bodyPr wrap="none" rtlCol="0">
            <a:spAutoFit/>
          </a:bodyPr>
          <a:lstStyle/>
          <a:p>
            <a:r>
              <a:rPr lang="en-US" dirty="0"/>
              <a:t>(</a:t>
            </a:r>
            <a:r>
              <a:rPr lang="en-US" dirty="0" smtClean="0"/>
              <a:t>For univariate regression, </a:t>
            </a:r>
          </a:p>
          <a:p>
            <a:r>
              <a:rPr lang="en-US" dirty="0" smtClean="0"/>
              <a:t>is the coefficient of correlation squared)</a:t>
            </a:r>
            <a:endParaRPr lang="en-US" dirty="0"/>
          </a:p>
        </p:txBody>
      </p:sp>
    </p:spTree>
    <p:extLst>
      <p:ext uri="{BB962C8B-B14F-4D97-AF65-F5344CB8AC3E}">
        <p14:creationId xmlns:p14="http://schemas.microsoft.com/office/powerpoint/2010/main" val="10702613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976858" cy="584775"/>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Co-Variance</a:t>
            </a:r>
          </a:p>
        </p:txBody>
      </p:sp>
      <p:sp>
        <p:nvSpPr>
          <p:cNvPr id="2" name="TextBox 1"/>
          <p:cNvSpPr txBox="1"/>
          <p:nvPr/>
        </p:nvSpPr>
        <p:spPr>
          <a:xfrm>
            <a:off x="1231392" y="1158240"/>
            <a:ext cx="9436608" cy="3139321"/>
          </a:xfrm>
          <a:prstGeom prst="rect">
            <a:avLst/>
          </a:prstGeom>
          <a:noFill/>
        </p:spPr>
        <p:txBody>
          <a:bodyPr wrap="square" rtlCol="0">
            <a:spAutoFit/>
          </a:bodyPr>
          <a:lstStyle/>
          <a:p>
            <a:r>
              <a:rPr lang="en-US" dirty="0" smtClean="0"/>
              <a:t>There are </a:t>
            </a:r>
            <a:r>
              <a:rPr lang="en-US" dirty="0"/>
              <a:t>three fundamentally different ways in which two </a:t>
            </a:r>
            <a:r>
              <a:rPr lang="en-US" dirty="0" smtClean="0"/>
              <a:t>variables </a:t>
            </a:r>
            <a:r>
              <a:rPr lang="en-US" i="1" dirty="0"/>
              <a:t>X </a:t>
            </a:r>
            <a:r>
              <a:rPr lang="en-US" dirty="0"/>
              <a:t>and </a:t>
            </a:r>
            <a:r>
              <a:rPr lang="en-US" i="1" dirty="0"/>
              <a:t>Y </a:t>
            </a:r>
            <a:r>
              <a:rPr lang="en-US" dirty="0"/>
              <a:t>may </a:t>
            </a:r>
            <a:r>
              <a:rPr lang="en-US" dirty="0" smtClean="0"/>
              <a:t>co-vary</a:t>
            </a:r>
            <a:r>
              <a:rPr lang="en-US" dirty="0"/>
              <a:t>. But all of these ways involve shared variance. </a:t>
            </a:r>
            <a:endParaRPr lang="en-US" dirty="0" smtClean="0"/>
          </a:p>
          <a:p>
            <a:pPr marL="342900" indent="-342900">
              <a:buAutoNum type="arabicPeriod"/>
            </a:pPr>
            <a:r>
              <a:rPr lang="en-US" i="1" dirty="0" smtClean="0"/>
              <a:t>X </a:t>
            </a:r>
            <a:r>
              <a:rPr lang="en-US" dirty="0"/>
              <a:t>→ </a:t>
            </a:r>
            <a:r>
              <a:rPr lang="en-US" i="1" dirty="0"/>
              <a:t>Y </a:t>
            </a:r>
            <a:r>
              <a:rPr lang="en-US" dirty="0"/>
              <a:t>: </a:t>
            </a:r>
            <a:r>
              <a:rPr lang="en-US" i="1" dirty="0"/>
              <a:t>X </a:t>
            </a:r>
            <a:r>
              <a:rPr lang="en-US" dirty="0"/>
              <a:t>may be a cause of </a:t>
            </a:r>
            <a:r>
              <a:rPr lang="en-US" i="1" dirty="0"/>
              <a:t>Y</a:t>
            </a:r>
            <a:r>
              <a:rPr lang="en-US" dirty="0" smtClean="0"/>
              <a:t>.</a:t>
            </a:r>
          </a:p>
          <a:p>
            <a:pPr marL="342900" indent="-342900">
              <a:buAutoNum type="arabicPeriod"/>
            </a:pPr>
            <a:r>
              <a:rPr lang="en-US" i="1" dirty="0" smtClean="0"/>
              <a:t>X </a:t>
            </a:r>
            <a:r>
              <a:rPr lang="en-US" dirty="0"/>
              <a:t>← </a:t>
            </a:r>
            <a:r>
              <a:rPr lang="en-US" i="1" dirty="0"/>
              <a:t>Y</a:t>
            </a:r>
            <a:r>
              <a:rPr lang="en-US" dirty="0"/>
              <a:t>: </a:t>
            </a:r>
            <a:r>
              <a:rPr lang="en-US" i="1" dirty="0"/>
              <a:t>Y </a:t>
            </a:r>
            <a:r>
              <a:rPr lang="en-US" dirty="0"/>
              <a:t>may be a cause of </a:t>
            </a:r>
            <a:r>
              <a:rPr lang="en-US" i="1" dirty="0" smtClean="0"/>
              <a:t>X</a:t>
            </a:r>
            <a:r>
              <a:rPr lang="en-US" dirty="0" smtClean="0"/>
              <a:t>.</a:t>
            </a:r>
          </a:p>
          <a:p>
            <a:pPr marL="342900" indent="-342900">
              <a:buAutoNum type="arabicPeriod"/>
            </a:pPr>
            <a:r>
              <a:rPr lang="en-US" i="1" dirty="0" smtClean="0"/>
              <a:t>X </a:t>
            </a:r>
            <a:r>
              <a:rPr lang="en-US" dirty="0"/>
              <a:t>← </a:t>
            </a:r>
            <a:r>
              <a:rPr lang="en-US" i="1" dirty="0"/>
              <a:t>Z </a:t>
            </a:r>
            <a:r>
              <a:rPr lang="en-US" dirty="0"/>
              <a:t>→ </a:t>
            </a:r>
            <a:r>
              <a:rPr lang="en-US" i="1" dirty="0"/>
              <a:t>Y</a:t>
            </a:r>
            <a:r>
              <a:rPr lang="en-US" dirty="0"/>
              <a:t>: </a:t>
            </a:r>
            <a:r>
              <a:rPr lang="en-US" i="1" dirty="0"/>
              <a:t>X </a:t>
            </a:r>
            <a:r>
              <a:rPr lang="en-US" dirty="0"/>
              <a:t>and </a:t>
            </a:r>
            <a:r>
              <a:rPr lang="en-US" i="1" dirty="0"/>
              <a:t>Y </a:t>
            </a:r>
            <a:r>
              <a:rPr lang="en-US" dirty="0"/>
              <a:t>are not causes of each other but are effects of a common third variable </a:t>
            </a:r>
            <a:r>
              <a:rPr lang="en-US" i="1" dirty="0"/>
              <a:t>Z</a:t>
            </a:r>
            <a:r>
              <a:rPr lang="en-US" dirty="0"/>
              <a:t>. </a:t>
            </a:r>
          </a:p>
          <a:p>
            <a:pPr marL="342900" indent="-342900">
              <a:buAutoNum type="arabicPeriod"/>
            </a:pPr>
            <a:endParaRPr lang="en-US" dirty="0" smtClean="0"/>
          </a:p>
          <a:p>
            <a:r>
              <a:rPr lang="en-US" dirty="0" smtClean="0"/>
              <a:t>We </a:t>
            </a:r>
            <a:r>
              <a:rPr lang="en-US" dirty="0"/>
              <a:t>may expand these cases by replacing any arrow by a sequence of intervening variables with arrows between them all pointing in the same direction. </a:t>
            </a:r>
            <a:endParaRPr lang="en-US" dirty="0" smtClean="0"/>
          </a:p>
          <a:p>
            <a:endParaRPr lang="en-US" dirty="0"/>
          </a:p>
          <a:p>
            <a:r>
              <a:rPr lang="en-US" dirty="0" smtClean="0"/>
              <a:t>We </a:t>
            </a:r>
            <a:r>
              <a:rPr lang="en-US" dirty="0"/>
              <a:t>may also consider that two variables may </a:t>
            </a:r>
            <a:r>
              <a:rPr lang="en-US" dirty="0" smtClean="0"/>
              <a:t>co-vary </a:t>
            </a:r>
            <a:r>
              <a:rPr lang="en-US" dirty="0"/>
              <a:t>not only because one variable is the cause of the other, but additionally because there is some third variable that is a cause of both.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587" y="4639082"/>
            <a:ext cx="4636217" cy="2072481"/>
          </a:xfrm>
          <a:prstGeom prst="rect">
            <a:avLst/>
          </a:prstGeom>
        </p:spPr>
      </p:pic>
      <p:sp>
        <p:nvSpPr>
          <p:cNvPr id="6" name="TextBox 5"/>
          <p:cNvSpPr txBox="1"/>
          <p:nvPr/>
        </p:nvSpPr>
        <p:spPr>
          <a:xfrm>
            <a:off x="1231392" y="4659864"/>
            <a:ext cx="3103350" cy="369332"/>
          </a:xfrm>
          <a:prstGeom prst="rect">
            <a:avLst/>
          </a:prstGeom>
          <a:noFill/>
        </p:spPr>
        <p:txBody>
          <a:bodyPr wrap="none" rtlCol="0">
            <a:spAutoFit/>
          </a:bodyPr>
          <a:lstStyle/>
          <a:p>
            <a:r>
              <a:rPr lang="en-US" dirty="0" smtClean="0"/>
              <a:t>Variance of predicted variable :</a:t>
            </a:r>
            <a:endParaRPr lang="en-US" dirty="0"/>
          </a:p>
        </p:txBody>
      </p:sp>
    </p:spTree>
    <p:extLst>
      <p:ext uri="{BB962C8B-B14F-4D97-AF65-F5344CB8AC3E}">
        <p14:creationId xmlns:p14="http://schemas.microsoft.com/office/powerpoint/2010/main" val="596644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227200"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Statistical Modeling</a:t>
            </a:r>
          </a:p>
          <a:p>
            <a:endParaRPr lang="en-US" sz="3200" dirty="0">
              <a:solidFill>
                <a:schemeClr val="tx2">
                  <a:lumMod val="60000"/>
                  <a:lumOff val="40000"/>
                </a:schemeClr>
              </a:solidFill>
              <a:latin typeface="+mj-l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620" y="1085088"/>
            <a:ext cx="5956300" cy="19812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607" y="4304792"/>
            <a:ext cx="6667500" cy="1930400"/>
          </a:xfrm>
          <a:prstGeom prst="rect">
            <a:avLst/>
          </a:prstGeom>
        </p:spPr>
      </p:pic>
      <p:sp>
        <p:nvSpPr>
          <p:cNvPr id="11" name="TextBox 10"/>
          <p:cNvSpPr txBox="1"/>
          <p:nvPr/>
        </p:nvSpPr>
        <p:spPr>
          <a:xfrm>
            <a:off x="2676911" y="4120126"/>
            <a:ext cx="3229859" cy="369332"/>
          </a:xfrm>
          <a:prstGeom prst="rect">
            <a:avLst/>
          </a:prstGeom>
          <a:noFill/>
        </p:spPr>
        <p:txBody>
          <a:bodyPr wrap="none" rtlCol="0">
            <a:spAutoFit/>
          </a:bodyPr>
          <a:lstStyle/>
          <a:p>
            <a:r>
              <a:rPr lang="en-US" dirty="0" smtClean="0"/>
              <a:t>Use of instruments to conclude :</a:t>
            </a:r>
            <a:endParaRPr lang="en-US" dirty="0"/>
          </a:p>
        </p:txBody>
      </p:sp>
      <p:sp>
        <p:nvSpPr>
          <p:cNvPr id="2" name="TextBox 1"/>
          <p:cNvSpPr txBox="1"/>
          <p:nvPr/>
        </p:nvSpPr>
        <p:spPr>
          <a:xfrm>
            <a:off x="4486275" y="5085326"/>
            <a:ext cx="968535" cy="369332"/>
          </a:xfrm>
          <a:prstGeom prst="rect">
            <a:avLst/>
          </a:prstGeom>
          <a:solidFill>
            <a:schemeClr val="accent1">
              <a:lumMod val="75000"/>
            </a:schemeClr>
          </a:solidFill>
        </p:spPr>
        <p:txBody>
          <a:bodyPr wrap="none" rtlCol="0">
            <a:spAutoFit/>
          </a:bodyPr>
          <a:lstStyle/>
          <a:p>
            <a:r>
              <a:rPr lang="en-US" smtClean="0">
                <a:solidFill>
                  <a:schemeClr val="bg1"/>
                </a:solidFill>
              </a:rPr>
              <a:t>smoking</a:t>
            </a:r>
            <a:endParaRPr lang="en-US">
              <a:solidFill>
                <a:schemeClr val="bg1"/>
              </a:solidFill>
            </a:endParaRPr>
          </a:p>
        </p:txBody>
      </p:sp>
      <p:sp>
        <p:nvSpPr>
          <p:cNvPr id="8" name="TextBox 7"/>
          <p:cNvSpPr txBox="1"/>
          <p:nvPr/>
        </p:nvSpPr>
        <p:spPr>
          <a:xfrm>
            <a:off x="2228496" y="5352550"/>
            <a:ext cx="1471621" cy="369332"/>
          </a:xfrm>
          <a:prstGeom prst="rect">
            <a:avLst/>
          </a:prstGeom>
          <a:solidFill>
            <a:schemeClr val="accent1">
              <a:lumMod val="75000"/>
            </a:schemeClr>
          </a:solidFill>
        </p:spPr>
        <p:txBody>
          <a:bodyPr wrap="none" rtlCol="0">
            <a:spAutoFit/>
          </a:bodyPr>
          <a:lstStyle/>
          <a:p>
            <a:r>
              <a:rPr lang="en-US" dirty="0" err="1" smtClean="0">
                <a:solidFill>
                  <a:schemeClr val="bg1"/>
                </a:solidFill>
              </a:rPr>
              <a:t>Tabacco</a:t>
            </a:r>
            <a:r>
              <a:rPr lang="en-US" dirty="0" smtClean="0">
                <a:solidFill>
                  <a:schemeClr val="bg1"/>
                </a:solidFill>
              </a:rPr>
              <a:t> taxes</a:t>
            </a:r>
            <a:endParaRPr lang="en-US" dirty="0">
              <a:solidFill>
                <a:schemeClr val="bg1"/>
              </a:solidFill>
            </a:endParaRPr>
          </a:p>
        </p:txBody>
      </p:sp>
      <p:sp>
        <p:nvSpPr>
          <p:cNvPr id="12" name="TextBox 11"/>
          <p:cNvSpPr txBox="1"/>
          <p:nvPr/>
        </p:nvSpPr>
        <p:spPr>
          <a:xfrm>
            <a:off x="5719262" y="5085326"/>
            <a:ext cx="784189" cy="369332"/>
          </a:xfrm>
          <a:prstGeom prst="rect">
            <a:avLst/>
          </a:prstGeom>
          <a:solidFill>
            <a:schemeClr val="accent1">
              <a:lumMod val="75000"/>
            </a:schemeClr>
          </a:solidFill>
        </p:spPr>
        <p:txBody>
          <a:bodyPr wrap="none" rtlCol="0">
            <a:spAutoFit/>
          </a:bodyPr>
          <a:lstStyle/>
          <a:p>
            <a:r>
              <a:rPr lang="en-US" smtClean="0">
                <a:solidFill>
                  <a:schemeClr val="bg1"/>
                </a:solidFill>
              </a:rPr>
              <a:t>health</a:t>
            </a:r>
            <a:endParaRPr lang="en-US" dirty="0">
              <a:solidFill>
                <a:schemeClr val="bg1"/>
              </a:solidFill>
            </a:endParaRPr>
          </a:p>
        </p:txBody>
      </p:sp>
    </p:spTree>
    <p:extLst>
      <p:ext uri="{BB962C8B-B14F-4D97-AF65-F5344CB8AC3E}">
        <p14:creationId xmlns:p14="http://schemas.microsoft.com/office/powerpoint/2010/main" val="82230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8"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227200"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Statistical Modeling</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807" y="895350"/>
            <a:ext cx="7785100" cy="5067300"/>
          </a:xfrm>
          <a:prstGeom prst="rect">
            <a:avLst/>
          </a:prstGeom>
        </p:spPr>
      </p:pic>
    </p:spTree>
    <p:extLst>
      <p:ext uri="{BB962C8B-B14F-4D97-AF65-F5344CB8AC3E}">
        <p14:creationId xmlns:p14="http://schemas.microsoft.com/office/powerpoint/2010/main" val="14711912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834243"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Structural Equation Modeling</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300" y="1587500"/>
            <a:ext cx="6362700" cy="3683000"/>
          </a:xfrm>
          <a:prstGeom prst="rect">
            <a:avLst/>
          </a:prstGeom>
        </p:spPr>
      </p:pic>
    </p:spTree>
    <p:extLst>
      <p:ext uri="{BB962C8B-B14F-4D97-AF65-F5344CB8AC3E}">
        <p14:creationId xmlns:p14="http://schemas.microsoft.com/office/powerpoint/2010/main" val="410816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4990020"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Partial Correlation</a:t>
            </a:r>
          </a:p>
          <a:p>
            <a:endParaRPr lang="en-US" sz="3200" dirty="0">
              <a:solidFill>
                <a:schemeClr val="tx2">
                  <a:lumMod val="60000"/>
                  <a:lumOff val="40000"/>
                </a:schemeClr>
              </a:solidFill>
              <a:latin typeface="+mj-lt"/>
            </a:endParaRPr>
          </a:p>
        </p:txBody>
      </p:sp>
      <p:sp>
        <p:nvSpPr>
          <p:cNvPr id="11" name="TextBox 10"/>
          <p:cNvSpPr txBox="1"/>
          <p:nvPr/>
        </p:nvSpPr>
        <p:spPr>
          <a:xfrm>
            <a:off x="873457" y="977785"/>
            <a:ext cx="9225456" cy="1200329"/>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smtClean="0">
                <a:latin typeface="Gill Sans Light" charset="0"/>
              </a:rPr>
              <a:t>You have N=3 subjects and measure 3 variables X, Y, and Z :</a:t>
            </a:r>
          </a:p>
          <a:p>
            <a:r>
              <a:rPr lang="en-US" dirty="0" smtClean="0">
                <a:latin typeface="Gill Sans Light" charset="0"/>
              </a:rPr>
              <a:t>Y varies with Z</a:t>
            </a:r>
          </a:p>
          <a:p>
            <a:r>
              <a:rPr lang="en-US" dirty="0" smtClean="0">
                <a:latin typeface="Gill Sans Light" charset="0"/>
              </a:rPr>
              <a:t>Z varies with X</a:t>
            </a:r>
          </a:p>
          <a:p>
            <a:r>
              <a:rPr lang="en-US" dirty="0" smtClean="0">
                <a:latin typeface="Gill Sans Light" charset="0"/>
              </a:rPr>
              <a:t>If Z stays constant, does a variation of X affects Y ?</a:t>
            </a:r>
            <a:endParaRPr lang="en-US" dirty="0">
              <a:latin typeface="Gill Sans Light" charset="0"/>
            </a:endParaRPr>
          </a:p>
        </p:txBody>
      </p:sp>
      <p:sp>
        <p:nvSpPr>
          <p:cNvPr id="12" name="TextBox 11"/>
          <p:cNvSpPr txBox="1"/>
          <p:nvPr/>
        </p:nvSpPr>
        <p:spPr>
          <a:xfrm>
            <a:off x="8629650" y="3714750"/>
            <a:ext cx="184731" cy="369332"/>
          </a:xfrm>
          <a:prstGeom prst="rect">
            <a:avLst/>
          </a:prstGeom>
          <a:noFill/>
        </p:spPr>
        <p:txBody>
          <a:bodyPr wrap="none" rtlCol="0">
            <a:spAutoFit/>
          </a:bodyPr>
          <a:lstStyle/>
          <a:p>
            <a:endParaRPr lang="en-US" dirty="0">
              <a:latin typeface="Gill Sans Light" charset="0"/>
            </a:endParaRPr>
          </a:p>
        </p:txBody>
      </p:sp>
      <p:sp>
        <p:nvSpPr>
          <p:cNvPr id="14" name="TextBox 13"/>
          <p:cNvSpPr txBox="1"/>
          <p:nvPr/>
        </p:nvSpPr>
        <p:spPr>
          <a:xfrm>
            <a:off x="6517108" y="2214995"/>
            <a:ext cx="5466063" cy="923330"/>
          </a:xfrm>
          <a:prstGeom prst="rect">
            <a:avLst/>
          </a:prstGeom>
          <a:noFill/>
        </p:spPr>
        <p:txBody>
          <a:bodyPr wrap="square" rtlCol="0">
            <a:spAutoFit/>
          </a:bodyPr>
          <a:lstStyle/>
          <a:p>
            <a:r>
              <a:rPr lang="en-US" dirty="0" smtClean="0">
                <a:latin typeface="Gill Sans Light" charset="0"/>
              </a:rPr>
              <a:t>The desired partial correlation is then the cosine of the angle </a:t>
            </a:r>
            <a:r>
              <a:rPr lang="en-US" dirty="0" err="1" smtClean="0">
                <a:latin typeface="Gill Sans Light" charset="0"/>
              </a:rPr>
              <a:t>φ</a:t>
            </a:r>
            <a:r>
              <a:rPr lang="en-US" dirty="0" smtClean="0">
                <a:latin typeface="Gill Sans Light" charset="0"/>
              </a:rPr>
              <a:t> between the projections </a:t>
            </a:r>
            <a:r>
              <a:rPr lang="en-US" dirty="0" err="1" smtClean="0">
                <a:latin typeface="Gill Sans Light" charset="0"/>
              </a:rPr>
              <a:t>r</a:t>
            </a:r>
            <a:r>
              <a:rPr lang="en-US" baseline="-25000" dirty="0" err="1" smtClean="0">
                <a:latin typeface="Gill Sans Light" charset="0"/>
              </a:rPr>
              <a:t>X</a:t>
            </a:r>
            <a:r>
              <a:rPr lang="en-US" dirty="0" smtClean="0">
                <a:latin typeface="Gill Sans Light" charset="0"/>
              </a:rPr>
              <a:t> and </a:t>
            </a:r>
            <a:r>
              <a:rPr lang="en-US" dirty="0" err="1" smtClean="0">
                <a:latin typeface="Gill Sans Light" charset="0"/>
              </a:rPr>
              <a:t>r</a:t>
            </a:r>
            <a:r>
              <a:rPr lang="en-US" baseline="-25000" dirty="0" err="1" smtClean="0">
                <a:latin typeface="Gill Sans Light" charset="0"/>
              </a:rPr>
              <a:t>Y</a:t>
            </a:r>
            <a:r>
              <a:rPr lang="en-US" dirty="0" smtClean="0">
                <a:latin typeface="Gill Sans Light" charset="0"/>
              </a:rPr>
              <a:t> of x and y</a:t>
            </a:r>
          </a:p>
          <a:p>
            <a:r>
              <a:rPr lang="en-US" dirty="0" smtClean="0">
                <a:latin typeface="Gill Sans Light" charset="0"/>
              </a:rPr>
              <a:t>onto the hyperplane perpendicular to z</a:t>
            </a:r>
            <a:endParaRPr lang="en-US" dirty="0">
              <a:latin typeface="Gill Sans Light" charset="0"/>
            </a:endParaRPr>
          </a:p>
        </p:txBody>
      </p:sp>
      <p:grpSp>
        <p:nvGrpSpPr>
          <p:cNvPr id="43" name="Group 42"/>
          <p:cNvGrpSpPr/>
          <p:nvPr/>
        </p:nvGrpSpPr>
        <p:grpSpPr>
          <a:xfrm>
            <a:off x="799064" y="2210832"/>
            <a:ext cx="4549775" cy="3746500"/>
            <a:chOff x="799064" y="2210832"/>
            <a:chExt cx="4549775" cy="3746500"/>
          </a:xfrm>
        </p:grpSpPr>
        <p:pic>
          <p:nvPicPr>
            <p:cNvPr id="2" name="Picture 1"/>
            <p:cNvPicPr>
              <a:picLocks noChangeAspect="1"/>
            </p:cNvPicPr>
            <p:nvPr/>
          </p:nvPicPr>
          <p:blipFill>
            <a:blip r:embed="rId3"/>
            <a:stretch>
              <a:fillRect/>
            </a:stretch>
          </p:blipFill>
          <p:spPr>
            <a:xfrm>
              <a:off x="1183239" y="2210832"/>
              <a:ext cx="4165600" cy="3746500"/>
            </a:xfrm>
            <a:prstGeom prst="rect">
              <a:avLst/>
            </a:prstGeom>
          </p:spPr>
        </p:pic>
        <p:cxnSp>
          <p:nvCxnSpPr>
            <p:cNvPr id="6" name="Straight Connector 5"/>
            <p:cNvCxnSpPr/>
            <p:nvPr/>
          </p:nvCxnSpPr>
          <p:spPr>
            <a:xfrm>
              <a:off x="2401402" y="4184095"/>
              <a:ext cx="0" cy="1571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1627740" y="3055382"/>
              <a:ext cx="785813" cy="1128713"/>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flipH="1">
              <a:off x="799064" y="4184095"/>
              <a:ext cx="1585913" cy="1285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01402" y="4368337"/>
              <a:ext cx="117477" cy="53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518879" y="4236026"/>
              <a:ext cx="0" cy="18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401402" y="3935351"/>
              <a:ext cx="194807" cy="47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596209" y="3935351"/>
              <a:ext cx="0" cy="202117"/>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576955" y="5788026"/>
            <a:ext cx="4771884" cy="369332"/>
          </a:xfrm>
          <a:prstGeom prst="rect">
            <a:avLst/>
          </a:prstGeom>
          <a:noFill/>
        </p:spPr>
        <p:txBody>
          <a:bodyPr wrap="none" rtlCol="0">
            <a:spAutoFit/>
          </a:bodyPr>
          <a:lstStyle/>
          <a:p>
            <a:r>
              <a:rPr lang="en-US" dirty="0" smtClean="0">
                <a:latin typeface="Gill Sans Light" charset="0"/>
              </a:rPr>
              <a:t>Vector representation of 3 samples of 3 variables</a:t>
            </a:r>
            <a:endParaRPr lang="en-US" dirty="0">
              <a:latin typeface="Gill Sans Light" charset="0"/>
            </a:endParaRPr>
          </a:p>
        </p:txBody>
      </p:sp>
      <p:pic>
        <p:nvPicPr>
          <p:cNvPr id="50" name="Picture 49"/>
          <p:cNvPicPr>
            <a:picLocks noChangeAspect="1"/>
          </p:cNvPicPr>
          <p:nvPr/>
        </p:nvPicPr>
        <p:blipFill>
          <a:blip r:embed="rId4"/>
          <a:stretch>
            <a:fillRect/>
          </a:stretch>
        </p:blipFill>
        <p:spPr>
          <a:xfrm>
            <a:off x="8643185" y="1296814"/>
            <a:ext cx="1088582" cy="850900"/>
          </a:xfrm>
          <a:prstGeom prst="rect">
            <a:avLst/>
          </a:prstGeom>
        </p:spPr>
      </p:pic>
      <p:sp>
        <p:nvSpPr>
          <p:cNvPr id="55" name="TextBox 54"/>
          <p:cNvSpPr txBox="1"/>
          <p:nvPr/>
        </p:nvSpPr>
        <p:spPr>
          <a:xfrm>
            <a:off x="8722015" y="950489"/>
            <a:ext cx="1166601" cy="369332"/>
          </a:xfrm>
          <a:prstGeom prst="rect">
            <a:avLst/>
          </a:prstGeom>
          <a:noFill/>
        </p:spPr>
        <p:txBody>
          <a:bodyPr wrap="none" rtlCol="0">
            <a:spAutoFit/>
          </a:bodyPr>
          <a:lstStyle/>
          <a:p>
            <a:r>
              <a:rPr lang="en-US" dirty="0" smtClean="0">
                <a:latin typeface="Gill Sans Light" charset="0"/>
              </a:rPr>
              <a:t>X     Y    Z</a:t>
            </a:r>
            <a:endParaRPr lang="en-US" dirty="0">
              <a:latin typeface="Gill Sans Light" charset="0"/>
            </a:endParaRPr>
          </a:p>
        </p:txBody>
      </p:sp>
      <p:sp>
        <p:nvSpPr>
          <p:cNvPr id="5" name="TextBox 4"/>
          <p:cNvSpPr txBox="1"/>
          <p:nvPr/>
        </p:nvSpPr>
        <p:spPr>
          <a:xfrm>
            <a:off x="6517108" y="4660507"/>
            <a:ext cx="5466063" cy="1477328"/>
          </a:xfrm>
          <a:prstGeom prst="rect">
            <a:avLst/>
          </a:prstGeom>
          <a:noFill/>
        </p:spPr>
        <p:txBody>
          <a:bodyPr wrap="square" rtlCol="0">
            <a:spAutoFit/>
          </a:bodyPr>
          <a:lstStyle/>
          <a:p>
            <a:r>
              <a:rPr lang="en-US" b="1" dirty="0" smtClean="0"/>
              <a:t>Conditional correlation: does a third variable explains the observed correlation?</a:t>
            </a:r>
          </a:p>
          <a:p>
            <a:endParaRPr lang="en-US" b="1" dirty="0"/>
          </a:p>
          <a:p>
            <a:r>
              <a:rPr lang="en-US" dirty="0" smtClean="0"/>
              <a:t>Precision matrix (inverse of covariance matrix) regroups conditional </a:t>
            </a:r>
            <a:r>
              <a:rPr lang="en-US" dirty="0" err="1" smtClean="0"/>
              <a:t>covariances</a:t>
            </a:r>
            <a:endParaRPr lang="en-US" dirty="0" smtClean="0"/>
          </a:p>
        </p:txBody>
      </p:sp>
    </p:spTree>
    <p:extLst>
      <p:ext uri="{BB962C8B-B14F-4D97-AF65-F5344CB8AC3E}">
        <p14:creationId xmlns:p14="http://schemas.microsoft.com/office/powerpoint/2010/main" val="15259200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227200"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Statistical Modeling</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004" y="1005748"/>
            <a:ext cx="8011879" cy="5486492"/>
          </a:xfrm>
          <a:prstGeom prst="rect">
            <a:avLst/>
          </a:prstGeom>
        </p:spPr>
      </p:pic>
      <p:sp>
        <p:nvSpPr>
          <p:cNvPr id="5" name="TextBox 4"/>
          <p:cNvSpPr txBox="1"/>
          <p:nvPr/>
        </p:nvSpPr>
        <p:spPr>
          <a:xfrm>
            <a:off x="1764558" y="6470380"/>
            <a:ext cx="8693598" cy="369332"/>
          </a:xfrm>
          <a:prstGeom prst="rect">
            <a:avLst/>
          </a:prstGeom>
          <a:noFill/>
        </p:spPr>
        <p:txBody>
          <a:bodyPr wrap="none" rtlCol="0">
            <a:spAutoFit/>
          </a:bodyPr>
          <a:lstStyle/>
          <a:p>
            <a:r>
              <a:rPr lang="en-US" dirty="0" smtClean="0"/>
              <a:t>If depression is fixed, endogenous variables are independent (error </a:t>
            </a:r>
            <a:r>
              <a:rPr lang="en-US" smtClean="0"/>
              <a:t>terms are independent</a:t>
            </a:r>
            <a:r>
              <a:rPr lang="en-US" dirty="0" smtClean="0"/>
              <a:t>)</a:t>
            </a:r>
            <a:endParaRPr lang="en-US" dirty="0"/>
          </a:p>
        </p:txBody>
      </p:sp>
      <p:sp>
        <p:nvSpPr>
          <p:cNvPr id="8" name="TextBox 7"/>
          <p:cNvSpPr txBox="1"/>
          <p:nvPr/>
        </p:nvSpPr>
        <p:spPr>
          <a:xfrm>
            <a:off x="516643" y="2537735"/>
            <a:ext cx="3383846" cy="1200329"/>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square" rtlCol="0">
            <a:spAutoFit/>
          </a:bodyPr>
          <a:lstStyle/>
          <a:p>
            <a:r>
              <a:rPr lang="en-US" dirty="0" smtClean="0">
                <a:solidFill>
                  <a:schemeClr val="bg1"/>
                </a:solidFill>
              </a:rPr>
              <a:t>Latent common factor </a:t>
            </a:r>
            <a:r>
              <a:rPr lang="en-US" smtClean="0">
                <a:solidFill>
                  <a:schemeClr val="bg1"/>
                </a:solidFill>
              </a:rPr>
              <a:t>: </a:t>
            </a:r>
          </a:p>
          <a:p>
            <a:r>
              <a:rPr lang="en-US" dirty="0" smtClean="0">
                <a:solidFill>
                  <a:schemeClr val="bg1"/>
                </a:solidFill>
              </a:rPr>
              <a:t>absorbs the “partial correlation”</a:t>
            </a:r>
          </a:p>
          <a:p>
            <a:r>
              <a:rPr lang="en-US" dirty="0" smtClean="0">
                <a:solidFill>
                  <a:schemeClr val="bg1"/>
                </a:solidFill>
              </a:rPr>
              <a:t>Assumes to leave uncorrelated endogenous variables if fixed</a:t>
            </a:r>
            <a:endParaRPr lang="en-US" dirty="0">
              <a:solidFill>
                <a:schemeClr val="bg1"/>
              </a:solidFill>
            </a:endParaRPr>
          </a:p>
        </p:txBody>
      </p:sp>
      <p:cxnSp>
        <p:nvCxnSpPr>
          <p:cNvPr id="12" name="Straight Connector 11"/>
          <p:cNvCxnSpPr/>
          <p:nvPr/>
        </p:nvCxnSpPr>
        <p:spPr>
          <a:xfrm>
            <a:off x="3900489" y="3114675"/>
            <a:ext cx="1471611" cy="6233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26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419514" cy="584775"/>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Exploratory Factor Analysis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164" y="879065"/>
            <a:ext cx="8648700" cy="2641600"/>
          </a:xfrm>
          <a:prstGeom prst="rect">
            <a:avLst/>
          </a:prstGeom>
        </p:spPr>
      </p:pic>
      <p:sp>
        <p:nvSpPr>
          <p:cNvPr id="7" name="TextBox 6"/>
          <p:cNvSpPr txBox="1"/>
          <p:nvPr/>
        </p:nvSpPr>
        <p:spPr>
          <a:xfrm>
            <a:off x="2383164" y="3520665"/>
            <a:ext cx="5140318" cy="369332"/>
          </a:xfrm>
          <a:prstGeom prst="rect">
            <a:avLst/>
          </a:prstGeom>
          <a:noFill/>
        </p:spPr>
        <p:txBody>
          <a:bodyPr wrap="none" rtlCol="0">
            <a:spAutoFit/>
          </a:bodyPr>
          <a:lstStyle/>
          <a:p>
            <a:r>
              <a:rPr lang="en-US" dirty="0" smtClean="0">
                <a:latin typeface="Gill Sans Light" charset="0"/>
              </a:rPr>
              <a:t>2 latent “co-varying” factors – 1 principal component</a:t>
            </a:r>
            <a:endParaRPr lang="en-US" dirty="0">
              <a:latin typeface="Gill Sans Light" charset="0"/>
            </a:endParaRPr>
          </a:p>
        </p:txBody>
      </p:sp>
      <p:sp>
        <p:nvSpPr>
          <p:cNvPr id="9" name="TextBox 8"/>
          <p:cNvSpPr txBox="1"/>
          <p:nvPr/>
        </p:nvSpPr>
        <p:spPr>
          <a:xfrm>
            <a:off x="402767" y="3944965"/>
            <a:ext cx="11521009" cy="2862322"/>
          </a:xfrm>
          <a:prstGeom prst="rect">
            <a:avLst/>
          </a:prstGeom>
          <a:noFill/>
        </p:spPr>
        <p:txBody>
          <a:bodyPr wrap="square" rtlCol="0">
            <a:spAutoFit/>
          </a:bodyPr>
          <a:lstStyle/>
          <a:p>
            <a:r>
              <a:rPr lang="en-US" dirty="0" smtClean="0">
                <a:latin typeface="Gill Sans Light" charset="0"/>
              </a:rPr>
              <a:t>Shouldn't be done in this example since best practice is at least 4 indicators per latent variable (min 2) : risk Heywood cases</a:t>
            </a:r>
          </a:p>
          <a:p>
            <a:endParaRPr lang="en-US" dirty="0">
              <a:latin typeface="Gill Sans Light" charset="0"/>
            </a:endParaRPr>
          </a:p>
          <a:p>
            <a:r>
              <a:rPr lang="en-US" dirty="0" smtClean="0">
                <a:latin typeface="Gill Sans Light" charset="0"/>
              </a:rPr>
              <a:t>FA : regroup shared variance (2 factors : X and Z)</a:t>
            </a:r>
          </a:p>
          <a:p>
            <a:r>
              <a:rPr lang="en-US" dirty="0" smtClean="0">
                <a:latin typeface="Gill Sans Light" charset="0"/>
              </a:rPr>
              <a:t>PCA: maximize component to absorb the most variance (Y)</a:t>
            </a:r>
          </a:p>
          <a:p>
            <a:endParaRPr lang="en-US" dirty="0">
              <a:latin typeface="Gill Sans Light" charset="0"/>
            </a:endParaRPr>
          </a:p>
          <a:p>
            <a:r>
              <a:rPr lang="en-US" dirty="0">
                <a:latin typeface="Gill Sans Light" charset="0"/>
              </a:rPr>
              <a:t>PCA results in principal components that account for a maximal amount of variance for observed variables; FA account for common variance in the data</a:t>
            </a:r>
            <a:r>
              <a:rPr lang="en-US" dirty="0" smtClean="0">
                <a:latin typeface="Gill Sans Light" charset="0"/>
              </a:rPr>
              <a:t>.</a:t>
            </a:r>
          </a:p>
          <a:p>
            <a:endParaRPr lang="en-US" dirty="0">
              <a:latin typeface="Gill Sans Light" charset="0"/>
            </a:endParaRPr>
          </a:p>
          <a:p>
            <a:r>
              <a:rPr lang="en-US" dirty="0">
                <a:latin typeface="Gill Sans Light" charset="0"/>
              </a:rPr>
              <a:t>Philosophically, components are weighted composites of observed variables while in the factor model, variables are weighted composites of the </a:t>
            </a:r>
            <a:r>
              <a:rPr lang="en-US" dirty="0" smtClean="0">
                <a:latin typeface="Gill Sans Light" charset="0"/>
              </a:rPr>
              <a:t>factors. </a:t>
            </a:r>
            <a:endParaRPr lang="en-US" dirty="0">
              <a:latin typeface="Gill Sans Light" charset="0"/>
            </a:endParaRPr>
          </a:p>
        </p:txBody>
      </p:sp>
      <p:pic>
        <p:nvPicPr>
          <p:cNvPr id="13" name="Picture 12"/>
          <p:cNvPicPr>
            <a:picLocks noChangeAspect="1"/>
          </p:cNvPicPr>
          <p:nvPr/>
        </p:nvPicPr>
        <p:blipFill>
          <a:blip r:embed="rId4"/>
          <a:stretch>
            <a:fillRect/>
          </a:stretch>
        </p:blipFill>
        <p:spPr>
          <a:xfrm>
            <a:off x="9139351" y="772159"/>
            <a:ext cx="3007106" cy="2352041"/>
          </a:xfrm>
          <a:prstGeom prst="rect">
            <a:avLst/>
          </a:prstGeom>
        </p:spPr>
      </p:pic>
      <p:sp>
        <p:nvSpPr>
          <p:cNvPr id="15" name="TextBox 14"/>
          <p:cNvSpPr txBox="1"/>
          <p:nvPr/>
        </p:nvSpPr>
        <p:spPr>
          <a:xfrm>
            <a:off x="10081596" y="509733"/>
            <a:ext cx="1122615" cy="369332"/>
          </a:xfrm>
          <a:prstGeom prst="rect">
            <a:avLst/>
          </a:prstGeom>
          <a:noFill/>
        </p:spPr>
        <p:txBody>
          <a:bodyPr wrap="none" rtlCol="0">
            <a:spAutoFit/>
          </a:bodyPr>
          <a:lstStyle/>
          <a:p>
            <a:r>
              <a:rPr lang="en-US" dirty="0" smtClean="0">
                <a:latin typeface="Gill Sans Light" charset="0"/>
              </a:rPr>
              <a:t>Scree plot</a:t>
            </a:r>
            <a:endParaRPr lang="en-US" dirty="0">
              <a:latin typeface="Gill Sans Light" charset="0"/>
            </a:endParaRPr>
          </a:p>
        </p:txBody>
      </p:sp>
      <p:sp>
        <p:nvSpPr>
          <p:cNvPr id="17" name="Oval 16"/>
          <p:cNvSpPr/>
          <p:nvPr/>
        </p:nvSpPr>
        <p:spPr>
          <a:xfrm>
            <a:off x="10606327" y="2212057"/>
            <a:ext cx="300967" cy="256033"/>
          </a:xfrm>
          <a:prstGeom prst="ellipse">
            <a:avLst/>
          </a:prstGeom>
          <a:solidFill>
            <a:srgbClr val="FF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cxnSp>
        <p:nvCxnSpPr>
          <p:cNvPr id="20" name="Straight Connector 19"/>
          <p:cNvCxnSpPr>
            <a:stCxn id="17" idx="5"/>
          </p:cNvCxnSpPr>
          <p:nvPr/>
        </p:nvCxnSpPr>
        <p:spPr>
          <a:xfrm>
            <a:off x="10863218" y="2430595"/>
            <a:ext cx="575459" cy="6936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357192" y="3060822"/>
            <a:ext cx="814647" cy="253916"/>
          </a:xfrm>
          <a:prstGeom prst="rect">
            <a:avLst/>
          </a:prstGeom>
          <a:noFill/>
        </p:spPr>
        <p:txBody>
          <a:bodyPr wrap="none" rtlCol="0">
            <a:spAutoFit/>
          </a:bodyPr>
          <a:lstStyle/>
          <a:p>
            <a:r>
              <a:rPr lang="en-US" sz="1050" dirty="0" smtClean="0">
                <a:solidFill>
                  <a:srgbClr val="FF0000"/>
                </a:solidFill>
                <a:latin typeface="Gill Sans Light" charset="0"/>
              </a:rPr>
              <a:t>Sharp break</a:t>
            </a:r>
            <a:endParaRPr lang="en-US" sz="1050" dirty="0">
              <a:solidFill>
                <a:srgbClr val="FF0000"/>
              </a:solidFill>
              <a:latin typeface="Gill Sans Light"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56037"/>
          <a:stretch/>
        </p:blipFill>
        <p:spPr>
          <a:xfrm>
            <a:off x="6334252" y="4447072"/>
            <a:ext cx="1189230" cy="8636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r="69099"/>
          <a:stretch/>
        </p:blipFill>
        <p:spPr>
          <a:xfrm>
            <a:off x="7737063" y="4447072"/>
            <a:ext cx="663225" cy="863600"/>
          </a:xfrm>
          <a:prstGeom prst="rect">
            <a:avLst/>
          </a:prstGeom>
        </p:spPr>
      </p:pic>
    </p:spTree>
    <p:extLst>
      <p:ext uri="{BB962C8B-B14F-4D97-AF65-F5344CB8AC3E}">
        <p14:creationId xmlns:p14="http://schemas.microsoft.com/office/powerpoint/2010/main" val="667970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486071"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a:solidFill>
                  <a:schemeClr val="tx2">
                    <a:lumMod val="60000"/>
                    <a:lumOff val="40000"/>
                  </a:schemeClr>
                </a:solidFill>
              </a:rPr>
              <a:t>Exploratory Factor Analysis</a:t>
            </a:r>
            <a:endParaRPr lang="en-US" sz="3200" dirty="0" smtClean="0">
              <a:solidFill>
                <a:schemeClr val="tx2">
                  <a:lumMod val="60000"/>
                  <a:lumOff val="40000"/>
                </a:schemeClr>
              </a:solidFill>
              <a:latin typeface="+mj-lt"/>
            </a:endParaRPr>
          </a:p>
          <a:p>
            <a:endParaRPr lang="en-US" sz="3200" dirty="0">
              <a:solidFill>
                <a:schemeClr val="tx2">
                  <a:lumMod val="60000"/>
                  <a:lumOff val="40000"/>
                </a:schemeClr>
              </a:solidFill>
              <a:latin typeface="+mj-lt"/>
            </a:endParaRPr>
          </a:p>
        </p:txBody>
      </p:sp>
      <p:grpSp>
        <p:nvGrpSpPr>
          <p:cNvPr id="2" name="Group 1"/>
          <p:cNvGrpSpPr/>
          <p:nvPr/>
        </p:nvGrpSpPr>
        <p:grpSpPr>
          <a:xfrm>
            <a:off x="6768598" y="2134178"/>
            <a:ext cx="4078205" cy="2589645"/>
            <a:chOff x="6953968" y="2020443"/>
            <a:chExt cx="4078205" cy="2589645"/>
          </a:xfrm>
        </p:grpSpPr>
        <p:sp>
          <p:nvSpPr>
            <p:cNvPr id="7" name="TextBox 6"/>
            <p:cNvSpPr txBox="1"/>
            <p:nvPr/>
          </p:nvSpPr>
          <p:spPr>
            <a:xfrm>
              <a:off x="6953968" y="2024765"/>
              <a:ext cx="4078205" cy="2585323"/>
            </a:xfrm>
            <a:prstGeom prst="rect">
              <a:avLst/>
            </a:prstGeom>
            <a:solidFill>
              <a:schemeClr val="bg1"/>
            </a:solidFill>
            <a:effectLst>
              <a:outerShdw blurRad="50800" dist="76200" dir="2700000" algn="tl" rotWithShape="0">
                <a:prstClr val="black">
                  <a:alpha val="40000"/>
                </a:prstClr>
              </a:outerShdw>
            </a:effectLst>
          </p:spPr>
          <p:txBody>
            <a:bodyPr wrap="square" rtlCol="0">
              <a:spAutoFit/>
            </a:bodyPr>
            <a:lstStyle/>
            <a:p>
              <a:endParaRPr lang="en-US" dirty="0" smtClean="0"/>
            </a:p>
            <a:p>
              <a:endParaRPr lang="en-US" dirty="0"/>
            </a:p>
            <a:p>
              <a:r>
                <a:rPr lang="en-US" dirty="0" smtClean="0"/>
                <a:t>Constrained system</a:t>
              </a:r>
            </a:p>
            <a:p>
              <a:r>
                <a:rPr lang="en-US" dirty="0" smtClean="0"/>
                <a:t>Compares variance-covariance matrix to the unconstrained model</a:t>
              </a:r>
            </a:p>
            <a:p>
              <a:endParaRPr lang="en-US" dirty="0"/>
            </a:p>
            <a:p>
              <a:r>
                <a:rPr lang="en-US" b="1" dirty="0" smtClean="0"/>
                <a:t>Path analysis</a:t>
              </a:r>
            </a:p>
            <a:p>
              <a:r>
                <a:rPr lang="en-US" b="1" dirty="0" smtClean="0"/>
                <a:t>Mediational analysis</a:t>
              </a:r>
            </a:p>
            <a:p>
              <a:r>
                <a:rPr lang="en-US" b="1" dirty="0" smtClean="0"/>
                <a:t>Structural equation modeling</a:t>
              </a:r>
              <a:endParaRPr lang="en-US" b="1" dirty="0"/>
            </a:p>
          </p:txBody>
        </p:sp>
        <p:sp>
          <p:nvSpPr>
            <p:cNvPr id="6" name="Rectangle 5"/>
            <p:cNvSpPr/>
            <p:nvPr/>
          </p:nvSpPr>
          <p:spPr>
            <a:xfrm>
              <a:off x="6953970" y="2020443"/>
              <a:ext cx="4078203" cy="3779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Confirmatory Factor Analysis</a:t>
              </a:r>
              <a:endParaRPr lang="en-US" dirty="0">
                <a:solidFill>
                  <a:schemeClr val="bg1"/>
                </a:solidFill>
              </a:endParaRPr>
            </a:p>
          </p:txBody>
        </p:sp>
      </p:grpSp>
      <p:grpSp>
        <p:nvGrpSpPr>
          <p:cNvPr id="5" name="Group 4"/>
          <p:cNvGrpSpPr/>
          <p:nvPr/>
        </p:nvGrpSpPr>
        <p:grpSpPr>
          <a:xfrm>
            <a:off x="1345197" y="2134178"/>
            <a:ext cx="4078204" cy="2308324"/>
            <a:chOff x="1122383" y="2020443"/>
            <a:chExt cx="4078204" cy="2308324"/>
          </a:xfrm>
        </p:grpSpPr>
        <p:sp>
          <p:nvSpPr>
            <p:cNvPr id="9" name="TextBox 8"/>
            <p:cNvSpPr txBox="1"/>
            <p:nvPr/>
          </p:nvSpPr>
          <p:spPr>
            <a:xfrm>
              <a:off x="1122383" y="2020443"/>
              <a:ext cx="4078203" cy="2308324"/>
            </a:xfrm>
            <a:prstGeom prst="rect">
              <a:avLst/>
            </a:prstGeom>
            <a:solidFill>
              <a:schemeClr val="bg1"/>
            </a:solidFill>
            <a:effectLst>
              <a:outerShdw blurRad="50800" dist="76200" dir="2700000" algn="tl" rotWithShape="0">
                <a:prstClr val="black">
                  <a:alpha val="40000"/>
                </a:prstClr>
              </a:outerShdw>
            </a:effectLst>
          </p:spPr>
          <p:txBody>
            <a:bodyPr wrap="square" rtlCol="0">
              <a:spAutoFit/>
            </a:bodyPr>
            <a:lstStyle/>
            <a:p>
              <a:endParaRPr lang="en-US" dirty="0" smtClean="0"/>
            </a:p>
            <a:p>
              <a:endParaRPr lang="en-US" dirty="0" smtClean="0"/>
            </a:p>
            <a:p>
              <a:r>
                <a:rPr lang="en-US" dirty="0" smtClean="0"/>
                <a:t>Unconstrained or Lightly constrained system (number of components in FA)</a:t>
              </a:r>
            </a:p>
            <a:p>
              <a:endParaRPr lang="en-US" dirty="0"/>
            </a:p>
            <a:p>
              <a:r>
                <a:rPr lang="en-US" b="1" dirty="0" smtClean="0"/>
                <a:t>Primary Component Analysis</a:t>
              </a:r>
            </a:p>
            <a:p>
              <a:r>
                <a:rPr lang="en-US" b="1" dirty="0" smtClean="0"/>
                <a:t>Rotated PCA</a:t>
              </a:r>
            </a:p>
            <a:p>
              <a:r>
                <a:rPr lang="en-US" b="1" dirty="0" smtClean="0"/>
                <a:t>Factor analysis</a:t>
              </a:r>
              <a:endParaRPr lang="en-US" b="1" dirty="0"/>
            </a:p>
          </p:txBody>
        </p:sp>
        <p:sp>
          <p:nvSpPr>
            <p:cNvPr id="8" name="Rectangle 7"/>
            <p:cNvSpPr/>
            <p:nvPr/>
          </p:nvSpPr>
          <p:spPr>
            <a:xfrm>
              <a:off x="1122384" y="2020443"/>
              <a:ext cx="4078203" cy="3779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Exploratory Factor Analysis</a:t>
              </a:r>
              <a:endParaRPr lang="en-US" dirty="0">
                <a:solidFill>
                  <a:schemeClr val="bg1"/>
                </a:solidFill>
              </a:endParaRPr>
            </a:p>
          </p:txBody>
        </p:sp>
      </p:grpSp>
    </p:spTree>
    <p:extLst>
      <p:ext uri="{BB962C8B-B14F-4D97-AF65-F5344CB8AC3E}">
        <p14:creationId xmlns:p14="http://schemas.microsoft.com/office/powerpoint/2010/main" val="8807182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486071"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a:solidFill>
                  <a:schemeClr val="tx2">
                    <a:lumMod val="60000"/>
                    <a:lumOff val="40000"/>
                  </a:schemeClr>
                </a:solidFill>
              </a:rPr>
              <a:t>Exploratory Factor Analysis</a:t>
            </a:r>
            <a:endParaRPr lang="en-US" sz="3200" dirty="0" smtClean="0">
              <a:solidFill>
                <a:schemeClr val="tx2">
                  <a:lumMod val="60000"/>
                  <a:lumOff val="40000"/>
                </a:schemeClr>
              </a:solidFill>
              <a:latin typeface="+mj-lt"/>
            </a:endParaRPr>
          </a:p>
          <a:p>
            <a:endParaRPr lang="en-US" sz="3200" dirty="0">
              <a:solidFill>
                <a:schemeClr val="tx2">
                  <a:lumMod val="60000"/>
                  <a:lumOff val="40000"/>
                </a:schemeClr>
              </a:solidFill>
              <a:latin typeface="+mj-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256" y="926592"/>
            <a:ext cx="6359556" cy="5931408"/>
          </a:xfrm>
          <a:prstGeom prst="rect">
            <a:avLst/>
          </a:prstGeom>
        </p:spPr>
      </p:pic>
      <p:grpSp>
        <p:nvGrpSpPr>
          <p:cNvPr id="27" name="Group 26"/>
          <p:cNvGrpSpPr/>
          <p:nvPr/>
        </p:nvGrpSpPr>
        <p:grpSpPr>
          <a:xfrm>
            <a:off x="5047488" y="5035296"/>
            <a:ext cx="6674057" cy="881396"/>
            <a:chOff x="5047488" y="5035296"/>
            <a:chExt cx="6674057" cy="881396"/>
          </a:xfrm>
        </p:grpSpPr>
        <p:grpSp>
          <p:nvGrpSpPr>
            <p:cNvPr id="18" name="Group 17"/>
            <p:cNvGrpSpPr/>
            <p:nvPr/>
          </p:nvGrpSpPr>
          <p:grpSpPr>
            <a:xfrm>
              <a:off x="5047488" y="5035296"/>
              <a:ext cx="6674057" cy="881396"/>
              <a:chOff x="5047488" y="5035296"/>
              <a:chExt cx="6674057" cy="881396"/>
            </a:xfrm>
          </p:grpSpPr>
          <p:sp>
            <p:nvSpPr>
              <p:cNvPr id="2" name="TextBox 1"/>
              <p:cNvSpPr txBox="1"/>
              <p:nvPr/>
            </p:nvSpPr>
            <p:spPr>
              <a:xfrm>
                <a:off x="8180832" y="5547360"/>
                <a:ext cx="3540713" cy="369332"/>
              </a:xfrm>
              <a:prstGeom prst="rect">
                <a:avLst/>
              </a:prstGeom>
              <a:noFill/>
            </p:spPr>
            <p:txBody>
              <a:bodyPr wrap="none" rtlCol="0">
                <a:spAutoFit/>
              </a:bodyPr>
              <a:lstStyle/>
              <a:p>
                <a:r>
                  <a:rPr lang="en-US" dirty="0" smtClean="0">
                    <a:solidFill>
                      <a:srgbClr val="FF0000"/>
                    </a:solidFill>
                  </a:rPr>
                  <a:t>Certain relationship are constrained</a:t>
                </a:r>
                <a:endParaRPr lang="en-US" dirty="0">
                  <a:solidFill>
                    <a:srgbClr val="FF0000"/>
                  </a:solidFill>
                </a:endParaRPr>
              </a:p>
            </p:txBody>
          </p:sp>
          <p:cxnSp>
            <p:nvCxnSpPr>
              <p:cNvPr id="11" name="Straight Arrow Connector 10"/>
              <p:cNvCxnSpPr/>
              <p:nvPr/>
            </p:nvCxnSpPr>
            <p:spPr>
              <a:xfrm flipV="1">
                <a:off x="5047488" y="5035296"/>
                <a:ext cx="1247487" cy="51206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quot;No&quot; Symbol 11"/>
              <p:cNvSpPr/>
              <p:nvPr/>
            </p:nvSpPr>
            <p:spPr>
              <a:xfrm>
                <a:off x="5601244" y="5145024"/>
                <a:ext cx="292608" cy="292608"/>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p:cNvCxnSpPr>
                <a:endCxn id="2" idx="1"/>
              </p:cNvCxnSpPr>
              <p:nvPr/>
            </p:nvCxnSpPr>
            <p:spPr>
              <a:xfrm>
                <a:off x="6561248" y="5309393"/>
                <a:ext cx="1619584" cy="4226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6294975" y="5190409"/>
              <a:ext cx="266273" cy="2379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26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486071"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a:solidFill>
                  <a:schemeClr val="tx2">
                    <a:lumMod val="60000"/>
                    <a:lumOff val="40000"/>
                  </a:schemeClr>
                </a:solidFill>
              </a:rPr>
              <a:t>Exploratory Factor Analysis</a:t>
            </a:r>
            <a:endParaRPr lang="en-US" sz="3200" dirty="0" smtClean="0">
              <a:solidFill>
                <a:schemeClr val="tx2">
                  <a:lumMod val="60000"/>
                  <a:lumOff val="40000"/>
                </a:schemeClr>
              </a:solidFill>
              <a:latin typeface="+mj-lt"/>
            </a:endParaRPr>
          </a:p>
          <a:p>
            <a:endParaRPr lang="en-US" sz="3200" dirty="0">
              <a:solidFill>
                <a:schemeClr val="tx2">
                  <a:lumMod val="60000"/>
                  <a:lumOff val="40000"/>
                </a:schemeClr>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592" y="1191296"/>
            <a:ext cx="10058400" cy="5666704"/>
          </a:xfrm>
          <a:prstGeom prst="rect">
            <a:avLst/>
          </a:prstGeom>
        </p:spPr>
      </p:pic>
    </p:spTree>
    <p:extLst>
      <p:ext uri="{BB962C8B-B14F-4D97-AF65-F5344CB8AC3E}">
        <p14:creationId xmlns:p14="http://schemas.microsoft.com/office/powerpoint/2010/main" val="9570415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6" name="TextBox 5"/>
          <p:cNvSpPr txBox="1"/>
          <p:nvPr/>
        </p:nvSpPr>
        <p:spPr>
          <a:xfrm>
            <a:off x="3497757" y="294290"/>
            <a:ext cx="3782446" cy="1077218"/>
          </a:xfrm>
          <a:prstGeom prst="rect">
            <a:avLst/>
          </a:prstGeom>
          <a:noFill/>
        </p:spPr>
        <p:txBody>
          <a:bodyPr wrap="none" rtlCol="0">
            <a:spAutoFit/>
          </a:bodyPr>
          <a:lstStyle/>
          <a:p>
            <a:r>
              <a:rPr lang="en-US" sz="3200" dirty="0" smtClean="0">
                <a:solidFill>
                  <a:schemeClr val="tx2">
                    <a:lumMod val="75000"/>
                  </a:schemeClr>
                </a:solidFill>
                <a:latin typeface="+mj-lt"/>
              </a:rPr>
              <a:t>Vocabulary</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Variables</a:t>
            </a:r>
          </a:p>
          <a:p>
            <a:endParaRPr lang="en-US" sz="3200" dirty="0">
              <a:solidFill>
                <a:schemeClr val="tx2">
                  <a:lumMod val="60000"/>
                  <a:lumOff val="40000"/>
                </a:schemeClr>
              </a:solidFill>
              <a:latin typeface="+mj-lt"/>
            </a:endParaRPr>
          </a:p>
        </p:txBody>
      </p:sp>
      <p:sp>
        <p:nvSpPr>
          <p:cNvPr id="8" name="TextBox 7"/>
          <p:cNvSpPr txBox="1"/>
          <p:nvPr/>
        </p:nvSpPr>
        <p:spPr>
          <a:xfrm>
            <a:off x="804673" y="832899"/>
            <a:ext cx="10704576" cy="6186309"/>
          </a:xfrm>
          <a:prstGeom prst="rect">
            <a:avLst/>
          </a:prstGeom>
          <a:noFill/>
        </p:spPr>
        <p:txBody>
          <a:bodyPr wrap="square" rtlCol="0">
            <a:spAutoFit/>
          </a:bodyPr>
          <a:lstStyle/>
          <a:p>
            <a:r>
              <a:rPr lang="en-US" b="1" dirty="0" smtClean="0"/>
              <a:t>Exogenous variables </a:t>
            </a:r>
          </a:p>
          <a:p>
            <a:pPr marL="742950" lvl="1" indent="-285750">
              <a:buFont typeface="Arial" charset="0"/>
              <a:buChar char="•"/>
            </a:pPr>
            <a:r>
              <a:rPr lang="en-US" dirty="0" smtClean="0"/>
              <a:t>Variables whose variability is NOT explained by any variables in a model, </a:t>
            </a:r>
            <a:r>
              <a:rPr lang="en-US" dirty="0"/>
              <a:t>and represent causal inputs </a:t>
            </a:r>
            <a:r>
              <a:rPr lang="en-US" dirty="0" smtClean="0"/>
              <a:t>into </a:t>
            </a:r>
            <a:r>
              <a:rPr lang="en-US" dirty="0"/>
              <a:t>the system of variables. </a:t>
            </a:r>
            <a:endParaRPr lang="en-US" dirty="0" smtClean="0"/>
          </a:p>
          <a:p>
            <a:pPr marL="742950" lvl="1" indent="-285750">
              <a:buFont typeface="Arial" charset="0"/>
              <a:buChar char="•"/>
            </a:pPr>
            <a:r>
              <a:rPr lang="en-US" dirty="0" smtClean="0"/>
              <a:t>In linear regression, the independent variables are exogenous variables</a:t>
            </a:r>
            <a:endParaRPr lang="en-US" dirty="0"/>
          </a:p>
          <a:p>
            <a:endParaRPr lang="en-US" dirty="0" smtClean="0"/>
          </a:p>
          <a:p>
            <a:r>
              <a:rPr lang="en-US" b="1" dirty="0" smtClean="0"/>
              <a:t>Endogenous variables </a:t>
            </a:r>
          </a:p>
          <a:p>
            <a:pPr marL="742950" lvl="1" indent="-285750">
              <a:buFont typeface="Arial" charset="0"/>
              <a:buChar char="•"/>
            </a:pPr>
            <a:r>
              <a:rPr lang="en-US" dirty="0" smtClean="0"/>
              <a:t>Variables whose variability is explained by one or more variables in a model</a:t>
            </a:r>
          </a:p>
          <a:p>
            <a:pPr marL="742950" lvl="1" indent="-285750">
              <a:buFont typeface="Arial" charset="0"/>
              <a:buChar char="•"/>
            </a:pPr>
            <a:r>
              <a:rPr lang="en-US" dirty="0" smtClean="0"/>
              <a:t>In linear regression, the dependent variable is the only endogenous variable</a:t>
            </a:r>
          </a:p>
          <a:p>
            <a:endParaRPr lang="en-US" dirty="0"/>
          </a:p>
          <a:p>
            <a:r>
              <a:rPr lang="en-US" b="1" dirty="0" smtClean="0"/>
              <a:t>Manifest variable</a:t>
            </a:r>
          </a:p>
          <a:p>
            <a:pPr marL="742950" lvl="1" indent="-285750">
              <a:buFont typeface="Arial" charset="0"/>
              <a:buChar char="•"/>
            </a:pPr>
            <a:r>
              <a:rPr lang="en-US" dirty="0" smtClean="0"/>
              <a:t>Variable that is measured directly</a:t>
            </a:r>
          </a:p>
          <a:p>
            <a:pPr marL="742950" lvl="1" indent="-285750">
              <a:buFont typeface="Arial" charset="0"/>
              <a:buChar char="•"/>
            </a:pPr>
            <a:endParaRPr lang="en-US" dirty="0"/>
          </a:p>
          <a:p>
            <a:r>
              <a:rPr lang="en-US" b="1" dirty="0" smtClean="0"/>
              <a:t>Latent variable</a:t>
            </a:r>
          </a:p>
          <a:p>
            <a:pPr marL="742950" lvl="1" indent="-285750">
              <a:buFont typeface="Arial" charset="0"/>
              <a:buChar char="•"/>
            </a:pPr>
            <a:r>
              <a:rPr lang="en-US" dirty="0" smtClean="0"/>
              <a:t>Variable that is not measured directly, but represent a common source of variance of manifest “indicator” variables (</a:t>
            </a:r>
            <a:r>
              <a:rPr lang="en-US" dirty="0" err="1" smtClean="0"/>
              <a:t>e.g</a:t>
            </a:r>
            <a:r>
              <a:rPr lang="en-US" dirty="0" smtClean="0"/>
              <a:t> measurements on different types of thermometers are indicators of the latent physical concept of temperature)</a:t>
            </a:r>
          </a:p>
          <a:p>
            <a:endParaRPr lang="en-US" dirty="0"/>
          </a:p>
          <a:p>
            <a:r>
              <a:rPr lang="en-US" b="1" dirty="0" smtClean="0"/>
              <a:t>Disturbance variable</a:t>
            </a:r>
          </a:p>
          <a:p>
            <a:pPr marL="742950" lvl="1" indent="-285750">
              <a:buFont typeface="Arial" charset="0"/>
              <a:buChar char="•"/>
            </a:pPr>
            <a:r>
              <a:rPr lang="en-US" dirty="0" smtClean="0"/>
              <a:t>Extraneous influence (source of variance) that explains part of the variance of one variable</a:t>
            </a:r>
          </a:p>
          <a:p>
            <a:pPr marL="742950" lvl="1" indent="-285750">
              <a:buFont typeface="Arial" charset="0"/>
              <a:buChar char="•"/>
            </a:pPr>
            <a:r>
              <a:rPr lang="en-US" dirty="0" smtClean="0"/>
              <a:t>Could contain systematic or random “error” (</a:t>
            </a:r>
            <a:r>
              <a:rPr lang="en-US" dirty="0" err="1" smtClean="0"/>
              <a:t>e.g</a:t>
            </a:r>
            <a:r>
              <a:rPr lang="en-US" dirty="0" smtClean="0"/>
              <a:t> unseen variable, or measurement error)</a:t>
            </a:r>
          </a:p>
          <a:p>
            <a:pPr marL="742950" lvl="1" indent="-285750">
              <a:buFont typeface="Arial" charset="0"/>
              <a:buChar char="•"/>
            </a:pPr>
            <a:r>
              <a:rPr lang="en-US" b="1" dirty="0" smtClean="0"/>
              <a:t>Key assumption : </a:t>
            </a:r>
            <a:r>
              <a:rPr lang="en-US" dirty="0" smtClean="0"/>
              <a:t>Assumed to be uncorrelated with other exogenous variables</a:t>
            </a:r>
          </a:p>
          <a:p>
            <a:r>
              <a:rPr lang="en-US" dirty="0"/>
              <a:t>	</a:t>
            </a:r>
          </a:p>
        </p:txBody>
      </p:sp>
    </p:spTree>
    <p:extLst>
      <p:ext uri="{BB962C8B-B14F-4D97-AF65-F5344CB8AC3E}">
        <p14:creationId xmlns:p14="http://schemas.microsoft.com/office/powerpoint/2010/main" val="1932071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6" name="TextBox 5"/>
          <p:cNvSpPr txBox="1"/>
          <p:nvPr/>
        </p:nvSpPr>
        <p:spPr>
          <a:xfrm>
            <a:off x="3497757" y="294290"/>
            <a:ext cx="3377784" cy="1077218"/>
          </a:xfrm>
          <a:prstGeom prst="rect">
            <a:avLst/>
          </a:prstGeom>
          <a:noFill/>
        </p:spPr>
        <p:txBody>
          <a:bodyPr wrap="none" rtlCol="0">
            <a:spAutoFit/>
          </a:bodyPr>
          <a:lstStyle/>
          <a:p>
            <a:r>
              <a:rPr lang="en-US" sz="3200" dirty="0" smtClean="0">
                <a:solidFill>
                  <a:schemeClr val="tx2">
                    <a:lumMod val="75000"/>
                  </a:schemeClr>
                </a:solidFill>
                <a:latin typeface="+mj-lt"/>
              </a:rPr>
              <a:t>Vocabulary</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Effects</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200" y="990600"/>
            <a:ext cx="10007600" cy="4864100"/>
          </a:xfrm>
          <a:prstGeom prst="rect">
            <a:avLst/>
          </a:prstGeom>
        </p:spPr>
      </p:pic>
    </p:spTree>
    <p:extLst>
      <p:ext uri="{BB962C8B-B14F-4D97-AF65-F5344CB8AC3E}">
        <p14:creationId xmlns:p14="http://schemas.microsoft.com/office/powerpoint/2010/main" val="19514446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121111" cy="1077218"/>
          </a:xfrm>
          <a:prstGeom prst="rect">
            <a:avLst/>
          </a:prstGeom>
          <a:noFill/>
        </p:spPr>
        <p:txBody>
          <a:bodyPr wrap="none" rtlCol="0">
            <a:spAutoFit/>
          </a:bodyPr>
          <a:lstStyle/>
          <a:p>
            <a:r>
              <a:rPr lang="en-US" sz="3200" dirty="0" smtClean="0">
                <a:solidFill>
                  <a:schemeClr val="tx2">
                    <a:lumMod val="75000"/>
                  </a:schemeClr>
                </a:solidFill>
                <a:latin typeface="+mj-lt"/>
              </a:rPr>
              <a:t>Vocabulary</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Error</a:t>
            </a:r>
          </a:p>
          <a:p>
            <a:endParaRPr lang="en-US" sz="3200" dirty="0">
              <a:solidFill>
                <a:schemeClr val="tx2">
                  <a:lumMod val="60000"/>
                  <a:lumOff val="40000"/>
                </a:schemeClr>
              </a:solidFill>
              <a:latin typeface="+mj-lt"/>
            </a:endParaRPr>
          </a:p>
        </p:txBody>
      </p:sp>
      <p:sp>
        <p:nvSpPr>
          <p:cNvPr id="2" name="TextBox 1"/>
          <p:cNvSpPr txBox="1"/>
          <p:nvPr/>
        </p:nvSpPr>
        <p:spPr>
          <a:xfrm>
            <a:off x="682752" y="1024128"/>
            <a:ext cx="7949036" cy="3416320"/>
          </a:xfrm>
          <a:prstGeom prst="rect">
            <a:avLst/>
          </a:prstGeom>
          <a:noFill/>
        </p:spPr>
        <p:txBody>
          <a:bodyPr wrap="none" rtlCol="0">
            <a:spAutoFit/>
          </a:bodyPr>
          <a:lstStyle/>
          <a:p>
            <a:r>
              <a:rPr lang="en-US" dirty="0" smtClean="0">
                <a:latin typeface="Gill Sans Light" charset="0"/>
              </a:rPr>
              <a:t>Error is defined as the deviance from predicted values in a certain statistical model</a:t>
            </a:r>
          </a:p>
          <a:p>
            <a:r>
              <a:rPr lang="en-US" dirty="0" smtClean="0">
                <a:latin typeface="Gill Sans Light" charset="0"/>
              </a:rPr>
              <a:t>Latent Exogenous</a:t>
            </a:r>
            <a:endParaRPr lang="en-US" dirty="0">
              <a:latin typeface="Gill Sans Light" charset="0"/>
            </a:endParaRPr>
          </a:p>
          <a:p>
            <a:endParaRPr lang="en-US" dirty="0" smtClean="0">
              <a:latin typeface="Gill Sans Light" charset="0"/>
            </a:endParaRPr>
          </a:p>
          <a:p>
            <a:r>
              <a:rPr lang="en-US" dirty="0" smtClean="0">
                <a:latin typeface="Gill Sans Light" charset="0"/>
              </a:rPr>
              <a:t>Non </a:t>
            </a:r>
            <a:r>
              <a:rPr lang="en-US" dirty="0">
                <a:latin typeface="Gill Sans Light" charset="0"/>
              </a:rPr>
              <a:t>normality/Systematic</a:t>
            </a:r>
          </a:p>
          <a:p>
            <a:r>
              <a:rPr lang="en-US" dirty="0">
                <a:latin typeface="Gill Sans Light" charset="0"/>
              </a:rPr>
              <a:t>	Another hidden correlated variable </a:t>
            </a:r>
          </a:p>
          <a:p>
            <a:r>
              <a:rPr lang="en-US" dirty="0">
                <a:latin typeface="Gill Sans Light" charset="0"/>
              </a:rPr>
              <a:t>	Correlated measurement error</a:t>
            </a:r>
          </a:p>
          <a:p>
            <a:r>
              <a:rPr lang="en-US" dirty="0">
                <a:latin typeface="Gill Sans Light" charset="0"/>
              </a:rPr>
              <a:t>Normality</a:t>
            </a:r>
          </a:p>
          <a:p>
            <a:r>
              <a:rPr lang="en-US" dirty="0">
                <a:latin typeface="Gill Sans Light" charset="0"/>
              </a:rPr>
              <a:t>	Measurement Error</a:t>
            </a:r>
          </a:p>
          <a:p>
            <a:r>
              <a:rPr lang="en-US" dirty="0">
                <a:latin typeface="Gill Sans Light" charset="0"/>
              </a:rPr>
              <a:t>	Uncorrelated </a:t>
            </a:r>
            <a:r>
              <a:rPr lang="en-US" dirty="0" smtClean="0">
                <a:latin typeface="Gill Sans Light" charset="0"/>
              </a:rPr>
              <a:t>variable</a:t>
            </a:r>
          </a:p>
          <a:p>
            <a:endParaRPr lang="en-US" dirty="0">
              <a:latin typeface="Gill Sans Light" charset="0"/>
            </a:endParaRPr>
          </a:p>
          <a:p>
            <a:r>
              <a:rPr lang="en-US" b="1" dirty="0" smtClean="0">
                <a:latin typeface="Gill Sans Light" charset="0"/>
              </a:rPr>
              <a:t>Key assumption : </a:t>
            </a:r>
            <a:r>
              <a:rPr lang="en-US" dirty="0" smtClean="0">
                <a:latin typeface="Gill Sans Light" charset="0"/>
              </a:rPr>
              <a:t>Usual algorithms (ML, OLS) assume normally distributed error </a:t>
            </a:r>
            <a:endParaRPr lang="en-US" dirty="0">
              <a:latin typeface="Gill Sans Light" charset="0"/>
            </a:endParaRPr>
          </a:p>
          <a:p>
            <a:endParaRPr lang="en-US" dirty="0"/>
          </a:p>
        </p:txBody>
      </p:sp>
    </p:spTree>
    <p:extLst>
      <p:ext uri="{BB962C8B-B14F-4D97-AF65-F5344CB8AC3E}">
        <p14:creationId xmlns:p14="http://schemas.microsoft.com/office/powerpoint/2010/main" val="156350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958135"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Classic GLM</a:t>
            </a:r>
          </a:p>
          <a:p>
            <a:endParaRPr lang="en-US" sz="3200" dirty="0">
              <a:solidFill>
                <a:schemeClr val="tx2">
                  <a:lumMod val="60000"/>
                  <a:lumOff val="40000"/>
                </a:schemeClr>
              </a:solidFill>
              <a:latin typeface="+mj-lt"/>
            </a:endParaRPr>
          </a:p>
        </p:txBody>
      </p:sp>
      <p:sp>
        <p:nvSpPr>
          <p:cNvPr id="7" name="TextBox 6"/>
          <p:cNvSpPr txBox="1"/>
          <p:nvPr/>
        </p:nvSpPr>
        <p:spPr>
          <a:xfrm>
            <a:off x="4637909" y="1150115"/>
            <a:ext cx="3395353" cy="461665"/>
          </a:xfrm>
          <a:prstGeom prst="rect">
            <a:avLst/>
          </a:prstGeom>
          <a:noFill/>
        </p:spPr>
        <p:txBody>
          <a:bodyPr wrap="none" rtlCol="0">
            <a:spAutoFit/>
          </a:bodyPr>
          <a:lstStyle/>
          <a:p>
            <a:r>
              <a:rPr lang="en-US" sz="2400" dirty="0" smtClean="0"/>
              <a:t>F(D) = </a:t>
            </a:r>
            <a:r>
              <a:rPr lang="en-US" sz="2400" dirty="0" err="1" smtClean="0"/>
              <a:t>aX</a:t>
            </a:r>
            <a:r>
              <a:rPr lang="en-US" sz="2400" dirty="0" smtClean="0"/>
              <a:t> + </a:t>
            </a:r>
            <a:r>
              <a:rPr lang="en-US" sz="2400" dirty="0" err="1" smtClean="0"/>
              <a:t>bY</a:t>
            </a:r>
            <a:r>
              <a:rPr lang="en-US" sz="2400" dirty="0" smtClean="0"/>
              <a:t> + </a:t>
            </a:r>
            <a:r>
              <a:rPr lang="en-US" sz="2400" dirty="0" err="1" smtClean="0"/>
              <a:t>cZ</a:t>
            </a:r>
            <a:r>
              <a:rPr lang="en-US" sz="2400" dirty="0" smtClean="0"/>
              <a:t> + error</a:t>
            </a:r>
            <a:endParaRPr lang="en-US" sz="2400" dirty="0"/>
          </a:p>
        </p:txBody>
      </p:sp>
      <p:sp>
        <p:nvSpPr>
          <p:cNvPr id="8" name="TextBox 7"/>
          <p:cNvSpPr txBox="1"/>
          <p:nvPr/>
        </p:nvSpPr>
        <p:spPr>
          <a:xfrm>
            <a:off x="7798810" y="6498940"/>
            <a:ext cx="4393190" cy="369332"/>
          </a:xfrm>
          <a:prstGeom prst="rect">
            <a:avLst/>
          </a:prstGeom>
          <a:noFill/>
        </p:spPr>
        <p:txBody>
          <a:bodyPr wrap="none" rtlCol="0">
            <a:spAutoFit/>
          </a:bodyPr>
          <a:lstStyle/>
          <a:p>
            <a:r>
              <a:rPr lang="en-US" dirty="0" smtClean="0"/>
              <a:t>F() is the link function, not used in basic stats</a:t>
            </a:r>
            <a:endParaRPr lang="en-US" dirty="0"/>
          </a:p>
        </p:txBody>
      </p:sp>
      <p:grpSp>
        <p:nvGrpSpPr>
          <p:cNvPr id="11" name="Group 10"/>
          <p:cNvGrpSpPr/>
          <p:nvPr/>
        </p:nvGrpSpPr>
        <p:grpSpPr>
          <a:xfrm>
            <a:off x="3497757" y="1712976"/>
            <a:ext cx="5487369" cy="4724702"/>
            <a:chOff x="3497757" y="1712976"/>
            <a:chExt cx="5487369" cy="4724702"/>
          </a:xfrm>
        </p:grpSpPr>
        <p:pic>
          <p:nvPicPr>
            <p:cNvPr id="5" name="Picture 4"/>
            <p:cNvPicPr>
              <a:picLocks noChangeAspect="1"/>
            </p:cNvPicPr>
            <p:nvPr/>
          </p:nvPicPr>
          <p:blipFill>
            <a:blip r:embed="rId2"/>
            <a:stretch>
              <a:fillRect/>
            </a:stretch>
          </p:blipFill>
          <p:spPr>
            <a:xfrm>
              <a:off x="3497757" y="1774238"/>
              <a:ext cx="5487369" cy="4663440"/>
            </a:xfrm>
            <a:prstGeom prst="rect">
              <a:avLst/>
            </a:prstGeom>
          </p:spPr>
        </p:pic>
        <p:sp>
          <p:nvSpPr>
            <p:cNvPr id="2" name="TextBox 1"/>
            <p:cNvSpPr txBox="1"/>
            <p:nvPr/>
          </p:nvSpPr>
          <p:spPr>
            <a:xfrm>
              <a:off x="5667983" y="1712976"/>
              <a:ext cx="391007" cy="369332"/>
            </a:xfrm>
            <a:prstGeom prst="rect">
              <a:avLst/>
            </a:prstGeom>
            <a:noFill/>
          </p:spPr>
          <p:txBody>
            <a:bodyPr wrap="square" rtlCol="0">
              <a:spAutoFit/>
            </a:bodyPr>
            <a:lstStyle/>
            <a:p>
              <a:r>
                <a:rPr lang="en-US" dirty="0" smtClean="0"/>
                <a:t>a</a:t>
              </a:r>
              <a:endParaRPr lang="en-US" dirty="0"/>
            </a:p>
          </p:txBody>
        </p:sp>
        <p:sp>
          <p:nvSpPr>
            <p:cNvPr id="9" name="TextBox 8"/>
            <p:cNvSpPr txBox="1"/>
            <p:nvPr/>
          </p:nvSpPr>
          <p:spPr>
            <a:xfrm>
              <a:off x="5667984" y="3683120"/>
              <a:ext cx="391007" cy="369332"/>
            </a:xfrm>
            <a:prstGeom prst="rect">
              <a:avLst/>
            </a:prstGeom>
            <a:noFill/>
          </p:spPr>
          <p:txBody>
            <a:bodyPr wrap="square" rtlCol="0">
              <a:spAutoFit/>
            </a:bodyPr>
            <a:lstStyle/>
            <a:p>
              <a:r>
                <a:rPr lang="en-US" smtClean="0"/>
                <a:t>b</a:t>
              </a:r>
              <a:endParaRPr lang="en-US" dirty="0"/>
            </a:p>
          </p:txBody>
        </p:sp>
        <p:sp>
          <p:nvSpPr>
            <p:cNvPr id="10" name="TextBox 9"/>
            <p:cNvSpPr txBox="1"/>
            <p:nvPr/>
          </p:nvSpPr>
          <p:spPr>
            <a:xfrm>
              <a:off x="5667985" y="5675376"/>
              <a:ext cx="391007" cy="369332"/>
            </a:xfrm>
            <a:prstGeom prst="rect">
              <a:avLst/>
            </a:prstGeom>
            <a:noFill/>
          </p:spPr>
          <p:txBody>
            <a:bodyPr wrap="square" rtlCol="0">
              <a:spAutoFit/>
            </a:bodyPr>
            <a:lstStyle/>
            <a:p>
              <a:r>
                <a:rPr lang="en-US" dirty="0"/>
                <a:t>c</a:t>
              </a:r>
            </a:p>
          </p:txBody>
        </p:sp>
        <p:sp>
          <p:nvSpPr>
            <p:cNvPr id="6" name="TextBox 5"/>
            <p:cNvSpPr txBox="1"/>
            <p:nvPr/>
          </p:nvSpPr>
          <p:spPr>
            <a:xfrm>
              <a:off x="7399603" y="4028068"/>
              <a:ext cx="696024" cy="369332"/>
            </a:xfrm>
            <a:prstGeom prst="rect">
              <a:avLst/>
            </a:prstGeom>
            <a:noFill/>
          </p:spPr>
          <p:txBody>
            <a:bodyPr wrap="none" rtlCol="0">
              <a:spAutoFit/>
            </a:bodyPr>
            <a:lstStyle/>
            <a:p>
              <a:r>
                <a:rPr lang="en-US" smtClean="0"/>
                <a:t>F(     )</a:t>
              </a:r>
              <a:endParaRPr lang="en-US"/>
            </a:p>
          </p:txBody>
        </p:sp>
      </p:grpSp>
      <p:sp>
        <p:nvSpPr>
          <p:cNvPr id="12" name="TextBox 11"/>
          <p:cNvSpPr txBox="1"/>
          <p:nvPr/>
        </p:nvSpPr>
        <p:spPr>
          <a:xfrm>
            <a:off x="9262512" y="2377440"/>
            <a:ext cx="1189878" cy="646331"/>
          </a:xfrm>
          <a:prstGeom prst="rect">
            <a:avLst/>
          </a:prstGeom>
          <a:noFill/>
        </p:spPr>
        <p:txBody>
          <a:bodyPr wrap="none" rtlCol="0">
            <a:spAutoFit/>
          </a:bodyPr>
          <a:lstStyle/>
          <a:p>
            <a:r>
              <a:rPr lang="en-US" dirty="0" smtClean="0"/>
              <a:t>Latent</a:t>
            </a:r>
          </a:p>
          <a:p>
            <a:r>
              <a:rPr lang="en-US" dirty="0" smtClean="0"/>
              <a:t>Exogenous</a:t>
            </a:r>
            <a:endParaRPr lang="en-US" dirty="0"/>
          </a:p>
        </p:txBody>
      </p:sp>
      <p:sp>
        <p:nvSpPr>
          <p:cNvPr id="13" name="TextBox 12"/>
          <p:cNvSpPr txBox="1"/>
          <p:nvPr/>
        </p:nvSpPr>
        <p:spPr>
          <a:xfrm>
            <a:off x="9262512" y="3843402"/>
            <a:ext cx="2220160" cy="369332"/>
          </a:xfrm>
          <a:prstGeom prst="rect">
            <a:avLst/>
          </a:prstGeom>
          <a:noFill/>
        </p:spPr>
        <p:txBody>
          <a:bodyPr wrap="none" rtlCol="0">
            <a:spAutoFit/>
          </a:bodyPr>
          <a:lstStyle/>
          <a:p>
            <a:r>
              <a:rPr lang="en-US" dirty="0" smtClean="0"/>
              <a:t>Manifest Endogenous</a:t>
            </a:r>
            <a:endParaRPr lang="en-US" dirty="0"/>
          </a:p>
        </p:txBody>
      </p:sp>
      <p:grpSp>
        <p:nvGrpSpPr>
          <p:cNvPr id="16" name="Group 15"/>
          <p:cNvGrpSpPr/>
          <p:nvPr/>
        </p:nvGrpSpPr>
        <p:grpSpPr>
          <a:xfrm>
            <a:off x="597688" y="1917494"/>
            <a:ext cx="2470851" cy="4376928"/>
            <a:chOff x="597688" y="1917494"/>
            <a:chExt cx="2470851" cy="4376928"/>
          </a:xfrm>
        </p:grpSpPr>
        <p:sp>
          <p:nvSpPr>
            <p:cNvPr id="14" name="TextBox 13"/>
            <p:cNvSpPr txBox="1"/>
            <p:nvPr/>
          </p:nvSpPr>
          <p:spPr>
            <a:xfrm>
              <a:off x="597688" y="3908848"/>
              <a:ext cx="2069862" cy="369332"/>
            </a:xfrm>
            <a:prstGeom prst="rect">
              <a:avLst/>
            </a:prstGeom>
            <a:noFill/>
          </p:spPr>
          <p:txBody>
            <a:bodyPr wrap="none" rtlCol="0">
              <a:spAutoFit/>
            </a:bodyPr>
            <a:lstStyle/>
            <a:p>
              <a:r>
                <a:rPr lang="en-US" smtClean="0"/>
                <a:t>Manifest Exogenous</a:t>
              </a:r>
              <a:endParaRPr lang="en-US"/>
            </a:p>
          </p:txBody>
        </p:sp>
        <p:sp>
          <p:nvSpPr>
            <p:cNvPr id="15" name="Left Brace 14"/>
            <p:cNvSpPr/>
            <p:nvPr/>
          </p:nvSpPr>
          <p:spPr>
            <a:xfrm>
              <a:off x="2788123" y="1917494"/>
              <a:ext cx="280416" cy="4376928"/>
            </a:xfrm>
            <a:prstGeom prst="leftBrace">
              <a:avLst>
                <a:gd name="adj1" fmla="val 8333"/>
                <a:gd name="adj2" fmla="val 502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Tree>
    <p:extLst>
      <p:ext uri="{BB962C8B-B14F-4D97-AF65-F5344CB8AC3E}">
        <p14:creationId xmlns:p14="http://schemas.microsoft.com/office/powerpoint/2010/main" val="19421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834243"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Structural Equation Modeling</a:t>
            </a:r>
          </a:p>
          <a:p>
            <a:endParaRPr lang="en-US" sz="3200" dirty="0">
              <a:solidFill>
                <a:schemeClr val="tx2">
                  <a:lumMod val="60000"/>
                  <a:lumOff val="40000"/>
                </a:schemeClr>
              </a:solidFill>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8032" y="5486492"/>
            <a:ext cx="3048000" cy="7747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8088"/>
          <a:stretch/>
        </p:blipFill>
        <p:spPr>
          <a:xfrm>
            <a:off x="3024632" y="1064547"/>
            <a:ext cx="6654800" cy="4275549"/>
          </a:xfrm>
          <a:prstGeom prst="rect">
            <a:avLst/>
          </a:prstGeom>
        </p:spPr>
      </p:pic>
      <p:sp>
        <p:nvSpPr>
          <p:cNvPr id="2" name="TextBox 1"/>
          <p:cNvSpPr txBox="1"/>
          <p:nvPr/>
        </p:nvSpPr>
        <p:spPr>
          <a:xfrm>
            <a:off x="2235135" y="6407588"/>
            <a:ext cx="9359485" cy="369332"/>
          </a:xfrm>
          <a:prstGeom prst="rect">
            <a:avLst/>
          </a:prstGeom>
          <a:noFill/>
        </p:spPr>
        <p:txBody>
          <a:bodyPr wrap="none" rtlCol="0">
            <a:spAutoFit/>
          </a:bodyPr>
          <a:lstStyle/>
          <a:p>
            <a:r>
              <a:rPr lang="en-US" dirty="0" smtClean="0"/>
              <a:t>Endogenous variables = A * endogenous variables + G * (exogenous variables + </a:t>
            </a:r>
            <a:r>
              <a:rPr lang="en-US" smtClean="0"/>
              <a:t>exogenous noise)  </a:t>
            </a:r>
            <a:endParaRPr lang="en-US"/>
          </a:p>
        </p:txBody>
      </p:sp>
    </p:spTree>
    <p:extLst>
      <p:ext uri="{BB962C8B-B14F-4D97-AF65-F5344CB8AC3E}">
        <p14:creationId xmlns:p14="http://schemas.microsoft.com/office/powerpoint/2010/main" val="2257005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538341"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Diagrams</a:t>
            </a:r>
          </a:p>
          <a:p>
            <a:endParaRPr lang="en-US" sz="3200" dirty="0">
              <a:solidFill>
                <a:schemeClr val="tx2">
                  <a:lumMod val="60000"/>
                  <a:lumOff val="40000"/>
                </a:schemeClr>
              </a:solidFill>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20" y="1983740"/>
            <a:ext cx="9410613" cy="2890520"/>
          </a:xfrm>
          <a:prstGeom prst="rect">
            <a:avLst/>
          </a:prstGeom>
        </p:spPr>
      </p:pic>
    </p:spTree>
    <p:extLst>
      <p:ext uri="{BB962C8B-B14F-4D97-AF65-F5344CB8AC3E}">
        <p14:creationId xmlns:p14="http://schemas.microsoft.com/office/powerpoint/2010/main" val="20787569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538341"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Diagrams</a:t>
            </a:r>
          </a:p>
          <a:p>
            <a:endParaRPr lang="en-US" sz="3200" dirty="0">
              <a:solidFill>
                <a:schemeClr val="tx2">
                  <a:lumMod val="60000"/>
                  <a:lumOff val="40000"/>
                </a:schemeClr>
              </a:solidFill>
              <a:latin typeface="+mj-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448" y="832899"/>
            <a:ext cx="6654800" cy="52197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246" y="2851912"/>
            <a:ext cx="1612900" cy="228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1246" y="3144520"/>
            <a:ext cx="3035300" cy="279400"/>
          </a:xfrm>
          <a:prstGeom prst="rect">
            <a:avLst/>
          </a:prstGeom>
        </p:spPr>
      </p:pic>
      <p:sp>
        <p:nvSpPr>
          <p:cNvPr id="10" name="TextBox 9"/>
          <p:cNvSpPr txBox="1"/>
          <p:nvPr/>
        </p:nvSpPr>
        <p:spPr>
          <a:xfrm>
            <a:off x="7869598" y="2411968"/>
            <a:ext cx="4322402" cy="369332"/>
          </a:xfrm>
          <a:prstGeom prst="rect">
            <a:avLst/>
          </a:prstGeom>
          <a:noFill/>
        </p:spPr>
        <p:txBody>
          <a:bodyPr wrap="none" rtlCol="0">
            <a:spAutoFit/>
          </a:bodyPr>
          <a:lstStyle/>
          <a:p>
            <a:r>
              <a:rPr lang="en-US" dirty="0" smtClean="0"/>
              <a:t>Structural Model as a list of </a:t>
            </a:r>
            <a:r>
              <a:rPr lang="en-US" smtClean="0"/>
              <a:t>linear equations</a:t>
            </a:r>
            <a:endParaRPr lang="en-US"/>
          </a:p>
        </p:txBody>
      </p:sp>
    </p:spTree>
    <p:extLst>
      <p:ext uri="{BB962C8B-B14F-4D97-AF65-F5344CB8AC3E}">
        <p14:creationId xmlns:p14="http://schemas.microsoft.com/office/powerpoint/2010/main" val="215125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8416984" cy="1077218"/>
          </a:xfrm>
          <a:prstGeom prst="rect">
            <a:avLst/>
          </a:prstGeom>
          <a:noFill/>
        </p:spPr>
        <p:txBody>
          <a:bodyPr wrap="none" rtlCol="0">
            <a:spAutoFit/>
          </a:bodyPr>
          <a:lstStyle/>
          <a:p>
            <a:r>
              <a:rPr lang="en-US" sz="3200" dirty="0" smtClean="0">
                <a:solidFill>
                  <a:schemeClr val="tx2">
                    <a:lumMod val="75000"/>
                  </a:schemeClr>
                </a:solidFill>
                <a:latin typeface="+mj-lt"/>
              </a:rPr>
              <a:t>SEM</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Path analysis + Confirmatory Factor Analysis</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2185"/>
          <a:stretch/>
        </p:blipFill>
        <p:spPr>
          <a:xfrm>
            <a:off x="785812" y="2350797"/>
            <a:ext cx="5733750" cy="3678528"/>
          </a:xfrm>
          <a:prstGeom prst="rect">
            <a:avLst/>
          </a:prstGeom>
        </p:spPr>
      </p:pic>
      <p:sp>
        <p:nvSpPr>
          <p:cNvPr id="5" name="TextBox 4"/>
          <p:cNvSpPr txBox="1"/>
          <p:nvPr/>
        </p:nvSpPr>
        <p:spPr>
          <a:xfrm>
            <a:off x="1588696" y="1981465"/>
            <a:ext cx="3285451" cy="369332"/>
          </a:xfrm>
          <a:prstGeom prst="rect">
            <a:avLst/>
          </a:prstGeom>
          <a:solidFill>
            <a:schemeClr val="accent1"/>
          </a:solidFill>
        </p:spPr>
        <p:txBody>
          <a:bodyPr wrap="none" rtlCol="0">
            <a:spAutoFit/>
          </a:bodyPr>
          <a:lstStyle/>
          <a:p>
            <a:r>
              <a:rPr lang="en-US" dirty="0" smtClean="0">
                <a:solidFill>
                  <a:schemeClr val="bg1"/>
                </a:solidFill>
              </a:rPr>
              <a:t>Path analysis (</a:t>
            </a:r>
            <a:r>
              <a:rPr lang="en-US" smtClean="0">
                <a:solidFill>
                  <a:schemeClr val="bg1"/>
                </a:solidFill>
              </a:rPr>
              <a:t>manifest variables)</a:t>
            </a:r>
            <a:endParaRPr lang="en-US">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657" y="2350797"/>
            <a:ext cx="5918343" cy="3678528"/>
          </a:xfrm>
          <a:prstGeom prst="rect">
            <a:avLst/>
          </a:prstGeom>
        </p:spPr>
      </p:pic>
      <p:sp>
        <p:nvSpPr>
          <p:cNvPr id="7" name="TextBox 6"/>
          <p:cNvSpPr txBox="1"/>
          <p:nvPr/>
        </p:nvSpPr>
        <p:spPr>
          <a:xfrm>
            <a:off x="8965832" y="1962680"/>
            <a:ext cx="533992" cy="369332"/>
          </a:xfrm>
          <a:prstGeom prst="rect">
            <a:avLst/>
          </a:prstGeom>
          <a:solidFill>
            <a:schemeClr val="accent1"/>
          </a:solidFill>
        </p:spPr>
        <p:txBody>
          <a:bodyPr wrap="none" rtlCol="0">
            <a:spAutoFit/>
          </a:bodyPr>
          <a:lstStyle/>
          <a:p>
            <a:r>
              <a:rPr lang="en-US" smtClean="0">
                <a:solidFill>
                  <a:schemeClr val="bg1"/>
                </a:solidFill>
              </a:rPr>
              <a:t>CFA</a:t>
            </a:r>
            <a:endParaRPr lang="en-US" dirty="0">
              <a:solidFill>
                <a:schemeClr val="bg1"/>
              </a:solidFill>
            </a:endParaRPr>
          </a:p>
        </p:txBody>
      </p:sp>
      <p:sp>
        <p:nvSpPr>
          <p:cNvPr id="9" name="Rectangle 8"/>
          <p:cNvSpPr/>
          <p:nvPr/>
        </p:nvSpPr>
        <p:spPr>
          <a:xfrm>
            <a:off x="10015538" y="5243513"/>
            <a:ext cx="1471612" cy="1000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974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359737" cy="1077218"/>
          </a:xfrm>
          <a:prstGeom prst="rect">
            <a:avLst/>
          </a:prstGeom>
          <a:noFill/>
        </p:spPr>
        <p:txBody>
          <a:bodyPr wrap="none" rtlCol="0">
            <a:spAutoFit/>
          </a:bodyPr>
          <a:lstStyle/>
          <a:p>
            <a:r>
              <a:rPr lang="en-US" sz="3200" dirty="0" smtClean="0">
                <a:solidFill>
                  <a:schemeClr val="tx2">
                    <a:lumMod val="75000"/>
                  </a:schemeClr>
                </a:solidFill>
                <a:latin typeface="+mj-lt"/>
              </a:rPr>
              <a:t>Statistics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SEM and Covariance </a:t>
            </a:r>
          </a:p>
          <a:p>
            <a:endParaRPr lang="en-US" sz="3200" dirty="0">
              <a:solidFill>
                <a:schemeClr val="tx2">
                  <a:lumMod val="60000"/>
                  <a:lumOff val="40000"/>
                </a:schemeClr>
              </a:solidFill>
              <a:latin typeface="+mj-lt"/>
            </a:endParaRPr>
          </a:p>
        </p:txBody>
      </p:sp>
      <p:sp>
        <p:nvSpPr>
          <p:cNvPr id="2" name="TextBox 1"/>
          <p:cNvSpPr txBox="1"/>
          <p:nvPr/>
        </p:nvSpPr>
        <p:spPr>
          <a:xfrm>
            <a:off x="682752" y="1024128"/>
            <a:ext cx="10972800" cy="3693319"/>
          </a:xfrm>
          <a:prstGeom prst="rect">
            <a:avLst/>
          </a:prstGeom>
          <a:noFill/>
        </p:spPr>
        <p:txBody>
          <a:bodyPr wrap="square" rtlCol="0">
            <a:spAutoFit/>
          </a:bodyPr>
          <a:lstStyle/>
          <a:p>
            <a:r>
              <a:rPr lang="en-US" b="1" dirty="0" smtClean="0">
                <a:latin typeface="Gill Sans Light" charset="0"/>
              </a:rPr>
              <a:t>SEM permits to compare the observed variance–covariance matrix to the variance-covariance matrix of the model. </a:t>
            </a:r>
          </a:p>
          <a:p>
            <a:endParaRPr lang="en-US" b="1" dirty="0">
              <a:latin typeface="Gill Sans Light" charset="0"/>
            </a:endParaRPr>
          </a:p>
          <a:p>
            <a:r>
              <a:rPr lang="en-US" dirty="0" smtClean="0">
                <a:latin typeface="Gill Sans Light" charset="0"/>
              </a:rPr>
              <a:t>In </a:t>
            </a:r>
            <a:r>
              <a:rPr lang="en-US" dirty="0">
                <a:latin typeface="Gill Sans Light" charset="0"/>
              </a:rPr>
              <a:t>order to get </a:t>
            </a:r>
            <a:r>
              <a:rPr lang="en-US" dirty="0" smtClean="0">
                <a:latin typeface="Gill Sans Light" charset="0"/>
              </a:rPr>
              <a:t>the variance–covariance </a:t>
            </a:r>
            <a:r>
              <a:rPr lang="en-US" dirty="0">
                <a:latin typeface="Gill Sans Light" charset="0"/>
              </a:rPr>
              <a:t>matrix from the model, we need expressions that derive the variances and </a:t>
            </a:r>
            <a:r>
              <a:rPr lang="en-US" dirty="0" smtClean="0">
                <a:latin typeface="Gill Sans Light" charset="0"/>
              </a:rPr>
              <a:t>covariance </a:t>
            </a:r>
            <a:r>
              <a:rPr lang="en-US" dirty="0">
                <a:latin typeface="Gill Sans Light" charset="0"/>
              </a:rPr>
              <a:t>among the variables of the model from the model equations for the observed and latent </a:t>
            </a:r>
            <a:r>
              <a:rPr lang="en-US" b="1" u="sng" dirty="0">
                <a:latin typeface="Gill Sans Light" charset="0"/>
              </a:rPr>
              <a:t>endogenous</a:t>
            </a:r>
            <a:r>
              <a:rPr lang="en-US" dirty="0">
                <a:latin typeface="Gill Sans Light" charset="0"/>
              </a:rPr>
              <a:t> variables </a:t>
            </a:r>
            <a:endParaRPr lang="en-US" dirty="0" smtClean="0">
              <a:latin typeface="Gill Sans Light" charset="0"/>
            </a:endParaRPr>
          </a:p>
          <a:p>
            <a:endParaRPr lang="en-US" dirty="0">
              <a:latin typeface="Gill Sans Light" charset="0"/>
            </a:endParaRPr>
          </a:p>
          <a:p>
            <a:r>
              <a:rPr lang="en-US" dirty="0" smtClean="0">
                <a:latin typeface="Gill Sans Light" charset="0"/>
              </a:rPr>
              <a:t>Variance for exogenous variables is not “predicted” or constrained. SEM is constraining variance of endogenous variables only.</a:t>
            </a:r>
          </a:p>
          <a:p>
            <a:endParaRPr lang="en-US" dirty="0">
              <a:latin typeface="Gill Sans Light" charset="0"/>
            </a:endParaRPr>
          </a:p>
          <a:p>
            <a:r>
              <a:rPr lang="en-US" dirty="0" smtClean="0">
                <a:latin typeface="Gill Sans Light" charset="0"/>
              </a:rPr>
              <a:t>Example: </a:t>
            </a:r>
            <a:endParaRPr lang="en-US" dirty="0">
              <a:latin typeface="Gill Sans Light" charset="0"/>
            </a:endParaRPr>
          </a:p>
          <a:p>
            <a:endParaRPr lang="en-US" dirty="0" smtClean="0">
              <a:latin typeface="Gill Sans Light" charset="0"/>
            </a:endParaRP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018" y="3784330"/>
            <a:ext cx="2400300" cy="774700"/>
          </a:xfrm>
          <a:prstGeom prst="rect">
            <a:avLst/>
          </a:prstGeom>
        </p:spPr>
      </p:pic>
      <p:sp>
        <p:nvSpPr>
          <p:cNvPr id="7" name="TextBox 6"/>
          <p:cNvSpPr txBox="1"/>
          <p:nvPr/>
        </p:nvSpPr>
        <p:spPr>
          <a:xfrm>
            <a:off x="1426379" y="6195552"/>
            <a:ext cx="948554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Ys are endogenous, </a:t>
            </a:r>
            <a:r>
              <a:rPr lang="en-US" dirty="0" err="1" smtClean="0"/>
              <a:t>Xs</a:t>
            </a:r>
            <a:r>
              <a:rPr lang="en-US" dirty="0" smtClean="0"/>
              <a:t> exogenous.  We wrote endogenous variance in terms of exogenous variance.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978" y="5077019"/>
            <a:ext cx="6172200" cy="33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018" y="4741831"/>
            <a:ext cx="5384800" cy="381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1978" y="5551907"/>
            <a:ext cx="5943600" cy="381000"/>
          </a:xfrm>
          <a:prstGeom prst="rect">
            <a:avLst/>
          </a:prstGeom>
        </p:spPr>
      </p:pic>
    </p:spTree>
    <p:extLst>
      <p:ext uri="{BB962C8B-B14F-4D97-AF65-F5344CB8AC3E}">
        <p14:creationId xmlns:p14="http://schemas.microsoft.com/office/powerpoint/2010/main" val="474656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8416984" cy="1077218"/>
          </a:xfrm>
          <a:prstGeom prst="rect">
            <a:avLst/>
          </a:prstGeom>
          <a:noFill/>
        </p:spPr>
        <p:txBody>
          <a:bodyPr wrap="none" rtlCol="0">
            <a:spAutoFit/>
          </a:bodyPr>
          <a:lstStyle/>
          <a:p>
            <a:r>
              <a:rPr lang="en-US" sz="3200" dirty="0" smtClean="0">
                <a:solidFill>
                  <a:schemeClr val="tx2">
                    <a:lumMod val="75000"/>
                  </a:schemeClr>
                </a:solidFill>
                <a:latin typeface="+mj-lt"/>
              </a:rPr>
              <a:t>SEM</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Path analysis + Confirmatory Factor Analysis</a:t>
            </a:r>
          </a:p>
          <a:p>
            <a:endParaRPr lang="en-US" sz="3200" dirty="0">
              <a:solidFill>
                <a:schemeClr val="tx2">
                  <a:lumMod val="60000"/>
                  <a:lumOff val="40000"/>
                </a:schemeClr>
              </a:solidFill>
              <a:latin typeface="+mj-lt"/>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9010"/>
          <a:stretch/>
        </p:blipFill>
        <p:spPr>
          <a:xfrm>
            <a:off x="1014030" y="1371508"/>
            <a:ext cx="10058400" cy="4937906"/>
          </a:xfrm>
          <a:prstGeom prst="rect">
            <a:avLst/>
          </a:prstGeom>
        </p:spPr>
      </p:pic>
      <p:sp>
        <p:nvSpPr>
          <p:cNvPr id="10" name="TextBox 9"/>
          <p:cNvSpPr txBox="1"/>
          <p:nvPr/>
        </p:nvSpPr>
        <p:spPr>
          <a:xfrm>
            <a:off x="440476" y="0"/>
            <a:ext cx="1147109" cy="369332"/>
          </a:xfrm>
          <a:prstGeom prst="rect">
            <a:avLst/>
          </a:prstGeom>
          <a:solidFill>
            <a:schemeClr val="accent1">
              <a:lumMod val="75000"/>
            </a:schemeClr>
          </a:solidFill>
        </p:spPr>
        <p:txBody>
          <a:bodyPr wrap="none" rtlCol="0">
            <a:spAutoFit/>
          </a:bodyPr>
          <a:lstStyle/>
          <a:p>
            <a:r>
              <a:rPr lang="en-US" smtClean="0">
                <a:solidFill>
                  <a:schemeClr val="bg1"/>
                </a:solidFill>
              </a:rPr>
              <a:t>Example 1</a:t>
            </a:r>
            <a:endParaRPr lang="en-US">
              <a:solidFill>
                <a:schemeClr val="bg1"/>
              </a:solidFill>
            </a:endParaRPr>
          </a:p>
        </p:txBody>
      </p:sp>
    </p:spTree>
    <p:extLst>
      <p:ext uri="{BB962C8B-B14F-4D97-AF65-F5344CB8AC3E}">
        <p14:creationId xmlns:p14="http://schemas.microsoft.com/office/powerpoint/2010/main" val="7739223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8416984" cy="1077218"/>
          </a:xfrm>
          <a:prstGeom prst="rect">
            <a:avLst/>
          </a:prstGeom>
          <a:noFill/>
        </p:spPr>
        <p:txBody>
          <a:bodyPr wrap="none" rtlCol="0">
            <a:spAutoFit/>
          </a:bodyPr>
          <a:lstStyle/>
          <a:p>
            <a:r>
              <a:rPr lang="en-US" sz="3200" dirty="0" smtClean="0">
                <a:solidFill>
                  <a:schemeClr val="tx2">
                    <a:lumMod val="75000"/>
                  </a:schemeClr>
                </a:solidFill>
                <a:latin typeface="+mj-lt"/>
              </a:rPr>
              <a:t>SEM</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Path analysis + Confirmatory Factor Analysis</a:t>
            </a:r>
          </a:p>
          <a:p>
            <a:endParaRPr lang="en-US" sz="3200" dirty="0">
              <a:solidFill>
                <a:schemeClr val="tx2">
                  <a:lumMod val="60000"/>
                  <a:lumOff val="40000"/>
                </a:schemeClr>
              </a:solidFill>
              <a:latin typeface="+mj-lt"/>
            </a:endParaRPr>
          </a:p>
        </p:txBody>
      </p:sp>
      <p:sp>
        <p:nvSpPr>
          <p:cNvPr id="10" name="TextBox 9"/>
          <p:cNvSpPr txBox="1"/>
          <p:nvPr/>
        </p:nvSpPr>
        <p:spPr>
          <a:xfrm>
            <a:off x="440476" y="0"/>
            <a:ext cx="1147109" cy="369332"/>
          </a:xfrm>
          <a:prstGeom prst="rect">
            <a:avLst/>
          </a:prstGeom>
          <a:solidFill>
            <a:schemeClr val="accent1">
              <a:lumMod val="75000"/>
            </a:schemeClr>
          </a:solidFill>
        </p:spPr>
        <p:txBody>
          <a:bodyPr wrap="none" rtlCol="0">
            <a:spAutoFit/>
          </a:bodyPr>
          <a:lstStyle/>
          <a:p>
            <a:r>
              <a:rPr lang="en-US" smtClean="0">
                <a:solidFill>
                  <a:schemeClr val="bg1"/>
                </a:solidFill>
              </a:rPr>
              <a:t>Example 1</a:t>
            </a:r>
            <a:endParaRPr lang="en-US">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471" y="4064229"/>
            <a:ext cx="8432672" cy="279377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646" r="2756" b="10559"/>
          <a:stretch/>
        </p:blipFill>
        <p:spPr>
          <a:xfrm>
            <a:off x="2625471" y="1691280"/>
            <a:ext cx="9414467" cy="205317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3206" t="46870" r="5177"/>
          <a:stretch/>
        </p:blipFill>
        <p:spPr>
          <a:xfrm>
            <a:off x="189186" y="369332"/>
            <a:ext cx="2858714" cy="1144223"/>
          </a:xfrm>
          <a:prstGeom prst="rect">
            <a:avLst/>
          </a:prstGeom>
        </p:spPr>
      </p:pic>
    </p:spTree>
    <p:extLst>
      <p:ext uri="{BB962C8B-B14F-4D97-AF65-F5344CB8AC3E}">
        <p14:creationId xmlns:p14="http://schemas.microsoft.com/office/powerpoint/2010/main" val="536073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2718052" cy="1077218"/>
          </a:xfrm>
          <a:prstGeom prst="rect">
            <a:avLst/>
          </a:prstGeom>
          <a:noFill/>
        </p:spPr>
        <p:txBody>
          <a:bodyPr wrap="none" rtlCol="0">
            <a:spAutoFit/>
          </a:bodyPr>
          <a:lstStyle/>
          <a:p>
            <a:r>
              <a:rPr lang="en-US" sz="3200" dirty="0" smtClean="0">
                <a:solidFill>
                  <a:schemeClr val="tx2">
                    <a:lumMod val="75000"/>
                  </a:schemeClr>
                </a:solidFill>
                <a:latin typeface="+mj-lt"/>
              </a:rPr>
              <a:t>SEM</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Formulas</a:t>
            </a:r>
          </a:p>
          <a:p>
            <a:endParaRPr lang="en-US" sz="3200" dirty="0">
              <a:solidFill>
                <a:schemeClr val="tx2">
                  <a:lumMod val="60000"/>
                  <a:lumOff val="40000"/>
                </a:schemeClr>
              </a:solidFill>
              <a:latin typeface="+mj-lt"/>
            </a:endParaRPr>
          </a:p>
        </p:txBody>
      </p:sp>
      <p:sp>
        <p:nvSpPr>
          <p:cNvPr id="10" name="TextBox 9"/>
          <p:cNvSpPr txBox="1"/>
          <p:nvPr/>
        </p:nvSpPr>
        <p:spPr>
          <a:xfrm>
            <a:off x="440476" y="0"/>
            <a:ext cx="1147109" cy="369332"/>
          </a:xfrm>
          <a:prstGeom prst="rect">
            <a:avLst/>
          </a:prstGeom>
          <a:solidFill>
            <a:schemeClr val="accent1">
              <a:lumMod val="75000"/>
            </a:schemeClr>
          </a:solidFill>
        </p:spPr>
        <p:txBody>
          <a:bodyPr wrap="none" rtlCol="0">
            <a:spAutoFit/>
          </a:bodyPr>
          <a:lstStyle/>
          <a:p>
            <a:r>
              <a:rPr lang="en-US" smtClean="0">
                <a:solidFill>
                  <a:schemeClr val="bg1"/>
                </a:solidFill>
              </a:rPr>
              <a:t>Example 1</a:t>
            </a:r>
            <a:endParaRPr lang="en-US">
              <a:solidFill>
                <a:schemeClr val="bg1"/>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3206" t="46870" r="5177"/>
          <a:stretch/>
        </p:blipFill>
        <p:spPr>
          <a:xfrm>
            <a:off x="189186" y="369332"/>
            <a:ext cx="2858714" cy="114422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030" y="1454110"/>
            <a:ext cx="7543071" cy="3174888"/>
          </a:xfrm>
          <a:prstGeom prst="rect">
            <a:avLst/>
          </a:prstGeom>
        </p:spPr>
      </p:pic>
      <p:sp>
        <p:nvSpPr>
          <p:cNvPr id="6" name="TextBox 5"/>
          <p:cNvSpPr txBox="1"/>
          <p:nvPr/>
        </p:nvSpPr>
        <p:spPr>
          <a:xfrm>
            <a:off x="6333735" y="1781992"/>
            <a:ext cx="2223366" cy="369332"/>
          </a:xfrm>
          <a:prstGeom prst="rect">
            <a:avLst/>
          </a:prstGeom>
          <a:solidFill>
            <a:schemeClr val="accent1">
              <a:lumMod val="75000"/>
            </a:schemeClr>
          </a:solidFill>
        </p:spPr>
        <p:txBody>
          <a:bodyPr wrap="none" rtlCol="0">
            <a:spAutoFit/>
          </a:bodyPr>
          <a:lstStyle/>
          <a:p>
            <a:r>
              <a:rPr lang="en-US" smtClean="0">
                <a:solidFill>
                  <a:schemeClr val="bg1"/>
                </a:solidFill>
              </a:rPr>
              <a:t>Manifest endogenous</a:t>
            </a:r>
            <a:endParaRPr lang="en-US">
              <a:solidFill>
                <a:schemeClr val="bg1"/>
              </a:solidFill>
            </a:endParaRPr>
          </a:p>
        </p:txBody>
      </p:sp>
      <p:sp>
        <p:nvSpPr>
          <p:cNvPr id="11" name="TextBox 10"/>
          <p:cNvSpPr txBox="1"/>
          <p:nvPr/>
        </p:nvSpPr>
        <p:spPr>
          <a:xfrm>
            <a:off x="6333735" y="2452830"/>
            <a:ext cx="1989391" cy="369332"/>
          </a:xfrm>
          <a:prstGeom prst="rect">
            <a:avLst/>
          </a:prstGeom>
          <a:solidFill>
            <a:schemeClr val="accent1">
              <a:lumMod val="75000"/>
            </a:schemeClr>
          </a:solidFill>
        </p:spPr>
        <p:txBody>
          <a:bodyPr wrap="none" rtlCol="0">
            <a:spAutoFit/>
          </a:bodyPr>
          <a:lstStyle/>
          <a:p>
            <a:r>
              <a:rPr lang="en-US" dirty="0" smtClean="0">
                <a:solidFill>
                  <a:schemeClr val="bg1"/>
                </a:solidFill>
              </a:rPr>
              <a:t>Latent endogenous</a:t>
            </a:r>
            <a:endParaRPr lang="en-US" dirty="0">
              <a:solidFill>
                <a:schemeClr val="bg1"/>
              </a:solidFill>
            </a:endParaRPr>
          </a:p>
        </p:txBody>
      </p:sp>
      <p:sp>
        <p:nvSpPr>
          <p:cNvPr id="9" name="TextBox 8"/>
          <p:cNvSpPr txBox="1"/>
          <p:nvPr/>
        </p:nvSpPr>
        <p:spPr>
          <a:xfrm>
            <a:off x="9381945" y="1458826"/>
            <a:ext cx="2656662" cy="646331"/>
          </a:xfrm>
          <a:prstGeom prst="rect">
            <a:avLst/>
          </a:prstGeom>
          <a:noFill/>
        </p:spPr>
        <p:txBody>
          <a:bodyPr wrap="square" rtlCol="0">
            <a:spAutoFit/>
          </a:bodyPr>
          <a:lstStyle/>
          <a:p>
            <a:r>
              <a:rPr lang="en-US" dirty="0" smtClean="0"/>
              <a:t>Y = Manifest Endogenous </a:t>
            </a:r>
          </a:p>
          <a:p>
            <a:r>
              <a:rPr lang="en-US" dirty="0" smtClean="0"/>
              <a:t>X = Manifest Exogenous</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25" y="4833688"/>
            <a:ext cx="5565691" cy="1947677"/>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116" y="4833688"/>
            <a:ext cx="6119003" cy="1295650"/>
          </a:xfrm>
          <a:prstGeom prst="rect">
            <a:avLst/>
          </a:prstGeom>
        </p:spPr>
      </p:pic>
    </p:spTree>
    <p:extLst>
      <p:ext uri="{BB962C8B-B14F-4D97-AF65-F5344CB8AC3E}">
        <p14:creationId xmlns:p14="http://schemas.microsoft.com/office/powerpoint/2010/main" val="8241100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2979790" cy="1077218"/>
          </a:xfrm>
          <a:prstGeom prst="rect">
            <a:avLst/>
          </a:prstGeom>
          <a:noFill/>
        </p:spPr>
        <p:txBody>
          <a:bodyPr wrap="none" rtlCol="0">
            <a:spAutoFit/>
          </a:bodyPr>
          <a:lstStyle/>
          <a:p>
            <a:r>
              <a:rPr lang="en-US" sz="3200" dirty="0" smtClean="0">
                <a:solidFill>
                  <a:schemeClr val="tx2">
                    <a:lumMod val="75000"/>
                  </a:schemeClr>
                </a:solidFill>
                <a:latin typeface="+mj-lt"/>
              </a:rPr>
              <a:t>SEM</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The Matrix</a:t>
            </a:r>
          </a:p>
          <a:p>
            <a:endParaRPr lang="en-US" sz="3200" dirty="0">
              <a:solidFill>
                <a:schemeClr val="tx2">
                  <a:lumMod val="60000"/>
                  <a:lumOff val="40000"/>
                </a:schemeClr>
              </a:solidFill>
              <a:latin typeface="+mj-lt"/>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46797"/>
          <a:stretch/>
        </p:blipFill>
        <p:spPr>
          <a:xfrm>
            <a:off x="1014030" y="1454110"/>
            <a:ext cx="7543071" cy="16891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76" y="4228028"/>
            <a:ext cx="10058400" cy="18756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784" y="1661202"/>
            <a:ext cx="5016216" cy="1274955"/>
          </a:xfrm>
          <a:prstGeom prst="rect">
            <a:avLst/>
          </a:prstGeom>
        </p:spPr>
      </p:pic>
      <p:cxnSp>
        <p:nvCxnSpPr>
          <p:cNvPr id="15" name="Straight Arrow Connector 14"/>
          <p:cNvCxnSpPr/>
          <p:nvPr/>
        </p:nvCxnSpPr>
        <p:spPr>
          <a:xfrm>
            <a:off x="6315075" y="2298680"/>
            <a:ext cx="742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200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8416984" cy="1077218"/>
          </a:xfrm>
          <a:prstGeom prst="rect">
            <a:avLst/>
          </a:prstGeom>
          <a:noFill/>
        </p:spPr>
        <p:txBody>
          <a:bodyPr wrap="none" rtlCol="0">
            <a:spAutoFit/>
          </a:bodyPr>
          <a:lstStyle/>
          <a:p>
            <a:r>
              <a:rPr lang="en-US" sz="3200" dirty="0" smtClean="0">
                <a:solidFill>
                  <a:schemeClr val="tx2">
                    <a:lumMod val="75000"/>
                  </a:schemeClr>
                </a:solidFill>
                <a:latin typeface="+mj-lt"/>
              </a:rPr>
              <a:t>SEM</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Path analysis + Confirmatory Factor Analysis</a:t>
            </a:r>
          </a:p>
          <a:p>
            <a:endParaRPr lang="en-US" sz="3200" dirty="0">
              <a:solidFill>
                <a:schemeClr val="tx2">
                  <a:lumMod val="60000"/>
                  <a:lumOff val="40000"/>
                </a:schemeClr>
              </a:solidFill>
              <a:latin typeface="+mj-lt"/>
            </a:endParaRPr>
          </a:p>
        </p:txBody>
      </p:sp>
      <p:sp>
        <p:nvSpPr>
          <p:cNvPr id="10" name="TextBox 9"/>
          <p:cNvSpPr txBox="1"/>
          <p:nvPr/>
        </p:nvSpPr>
        <p:spPr>
          <a:xfrm>
            <a:off x="483338" y="0"/>
            <a:ext cx="1147109" cy="369332"/>
          </a:xfrm>
          <a:prstGeom prst="rect">
            <a:avLst/>
          </a:prstGeom>
          <a:solidFill>
            <a:schemeClr val="accent1">
              <a:lumMod val="75000"/>
            </a:schemeClr>
          </a:solidFill>
        </p:spPr>
        <p:txBody>
          <a:bodyPr wrap="none" rtlCol="0">
            <a:spAutoFit/>
          </a:bodyPr>
          <a:lstStyle/>
          <a:p>
            <a:r>
              <a:rPr lang="en-US" dirty="0" smtClean="0">
                <a:solidFill>
                  <a:schemeClr val="bg1"/>
                </a:solidFill>
              </a:rPr>
              <a:t>Example 2</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518" y="1279757"/>
            <a:ext cx="9888482" cy="5577633"/>
          </a:xfrm>
          <a:prstGeom prst="rect">
            <a:avLst/>
          </a:prstGeom>
        </p:spPr>
      </p:pic>
      <p:sp>
        <p:nvSpPr>
          <p:cNvPr id="5" name="TextBox 4"/>
          <p:cNvSpPr txBox="1"/>
          <p:nvPr/>
        </p:nvSpPr>
        <p:spPr>
          <a:xfrm>
            <a:off x="464716" y="956591"/>
            <a:ext cx="3450060" cy="923330"/>
          </a:xfrm>
          <a:prstGeom prst="rect">
            <a:avLst/>
          </a:prstGeom>
          <a:noFill/>
        </p:spPr>
        <p:txBody>
          <a:bodyPr wrap="square" rtlCol="0">
            <a:spAutoFit/>
          </a:bodyPr>
          <a:lstStyle/>
          <a:p>
            <a:r>
              <a:rPr lang="en-US" dirty="0" smtClean="0"/>
              <a:t>Multiple testing</a:t>
            </a:r>
          </a:p>
          <a:p>
            <a:r>
              <a:rPr lang="en-US" dirty="0" smtClean="0"/>
              <a:t>Effect of math courses after 2 years of college on a math abilities</a:t>
            </a:r>
            <a:endParaRPr lang="en-US" dirty="0"/>
          </a:p>
        </p:txBody>
      </p:sp>
    </p:spTree>
    <p:extLst>
      <p:ext uri="{BB962C8B-B14F-4D97-AF65-F5344CB8AC3E}">
        <p14:creationId xmlns:p14="http://schemas.microsoft.com/office/powerpoint/2010/main" val="18373399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280758" cy="1077218"/>
          </a:xfrm>
          <a:prstGeom prst="rect">
            <a:avLst/>
          </a:prstGeom>
          <a:noFill/>
        </p:spPr>
        <p:txBody>
          <a:bodyPr wrap="none" rtlCol="0">
            <a:spAutoFit/>
          </a:bodyPr>
          <a:lstStyle/>
          <a:p>
            <a:r>
              <a:rPr lang="en-US" sz="3200" dirty="0" smtClean="0">
                <a:solidFill>
                  <a:schemeClr val="tx2">
                    <a:lumMod val="75000"/>
                  </a:schemeClr>
                </a:solidFill>
                <a:latin typeface="+mj-lt"/>
              </a:rPr>
              <a:t>Max. Likelihood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Statistical Estimator</a:t>
            </a:r>
          </a:p>
          <a:p>
            <a:endParaRPr lang="en-US" sz="3200" dirty="0">
              <a:solidFill>
                <a:schemeClr val="tx2">
                  <a:lumMod val="60000"/>
                  <a:lumOff val="40000"/>
                </a:schemeClr>
              </a:solidFill>
              <a:latin typeface="+mj-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87" y="1371508"/>
            <a:ext cx="10058400" cy="4161120"/>
          </a:xfrm>
          <a:prstGeom prst="rect">
            <a:avLst/>
          </a:prstGeom>
        </p:spPr>
      </p:pic>
      <p:sp>
        <p:nvSpPr>
          <p:cNvPr id="12" name="Rectangle 11"/>
          <p:cNvSpPr/>
          <p:nvPr/>
        </p:nvSpPr>
        <p:spPr>
          <a:xfrm>
            <a:off x="1271588" y="2143125"/>
            <a:ext cx="9529762" cy="1057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9725" y="4577370"/>
            <a:ext cx="2962275" cy="2121371"/>
          </a:xfrm>
          <a:prstGeom prst="rect">
            <a:avLst/>
          </a:prstGeom>
        </p:spPr>
      </p:pic>
      <p:sp>
        <p:nvSpPr>
          <p:cNvPr id="14" name="TextBox 13"/>
          <p:cNvSpPr txBox="1"/>
          <p:nvPr/>
        </p:nvSpPr>
        <p:spPr>
          <a:xfrm>
            <a:off x="9864010" y="4392704"/>
            <a:ext cx="1874680" cy="369332"/>
          </a:xfrm>
          <a:prstGeom prst="rect">
            <a:avLst/>
          </a:prstGeom>
          <a:solidFill>
            <a:schemeClr val="accent1"/>
          </a:solidFill>
        </p:spPr>
        <p:txBody>
          <a:bodyPr wrap="none" rtlCol="0">
            <a:spAutoFit/>
          </a:bodyPr>
          <a:lstStyle/>
          <a:p>
            <a:r>
              <a:rPr lang="en-US" smtClean="0">
                <a:solidFill>
                  <a:schemeClr val="bg1"/>
                </a:solidFill>
              </a:rPr>
              <a:t>Univariate normal</a:t>
            </a:r>
            <a:endParaRPr lang="en-US">
              <a:solidFill>
                <a:schemeClr val="bg1"/>
              </a:solidFill>
            </a:endParaRPr>
          </a:p>
        </p:txBody>
      </p:sp>
    </p:spTree>
    <p:extLst>
      <p:ext uri="{BB962C8B-B14F-4D97-AF65-F5344CB8AC3E}">
        <p14:creationId xmlns:p14="http://schemas.microsoft.com/office/powerpoint/2010/main" val="7598271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6" name="TextBox 5"/>
          <p:cNvSpPr txBox="1"/>
          <p:nvPr/>
        </p:nvSpPr>
        <p:spPr>
          <a:xfrm>
            <a:off x="3497757" y="294290"/>
            <a:ext cx="3782446" cy="1077218"/>
          </a:xfrm>
          <a:prstGeom prst="rect">
            <a:avLst/>
          </a:prstGeom>
          <a:noFill/>
        </p:spPr>
        <p:txBody>
          <a:bodyPr wrap="none" rtlCol="0">
            <a:spAutoFit/>
          </a:bodyPr>
          <a:lstStyle/>
          <a:p>
            <a:r>
              <a:rPr lang="en-US" sz="3200" dirty="0" smtClean="0">
                <a:solidFill>
                  <a:schemeClr val="tx2">
                    <a:lumMod val="75000"/>
                  </a:schemeClr>
                </a:solidFill>
                <a:latin typeface="+mj-lt"/>
              </a:rPr>
              <a:t>Vocabulary</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Variables</a:t>
            </a:r>
          </a:p>
          <a:p>
            <a:endParaRPr lang="en-US" sz="3200" dirty="0">
              <a:solidFill>
                <a:schemeClr val="tx2">
                  <a:lumMod val="60000"/>
                  <a:lumOff val="40000"/>
                </a:schemeClr>
              </a:solidFill>
              <a:latin typeface="+mj-lt"/>
            </a:endParaRPr>
          </a:p>
        </p:txBody>
      </p:sp>
      <p:sp>
        <p:nvSpPr>
          <p:cNvPr id="8" name="TextBox 7"/>
          <p:cNvSpPr txBox="1"/>
          <p:nvPr/>
        </p:nvSpPr>
        <p:spPr>
          <a:xfrm>
            <a:off x="804673" y="832899"/>
            <a:ext cx="10704576" cy="6186309"/>
          </a:xfrm>
          <a:prstGeom prst="rect">
            <a:avLst/>
          </a:prstGeom>
          <a:noFill/>
        </p:spPr>
        <p:txBody>
          <a:bodyPr wrap="square" rtlCol="0">
            <a:spAutoFit/>
          </a:bodyPr>
          <a:lstStyle/>
          <a:p>
            <a:r>
              <a:rPr lang="en-US" b="1" dirty="0" smtClean="0"/>
              <a:t>Exogenous variables </a:t>
            </a:r>
          </a:p>
          <a:p>
            <a:pPr marL="742950" lvl="1" indent="-285750">
              <a:buFont typeface="Arial" charset="0"/>
              <a:buChar char="•"/>
            </a:pPr>
            <a:r>
              <a:rPr lang="en-US" dirty="0" smtClean="0"/>
              <a:t>Variables whose variability is NOT explained by any variables in a model, </a:t>
            </a:r>
            <a:r>
              <a:rPr lang="en-US" dirty="0"/>
              <a:t>and represent causal inputs </a:t>
            </a:r>
            <a:r>
              <a:rPr lang="en-US" dirty="0" smtClean="0"/>
              <a:t>into </a:t>
            </a:r>
            <a:r>
              <a:rPr lang="en-US" dirty="0"/>
              <a:t>the system of variables. </a:t>
            </a:r>
            <a:endParaRPr lang="en-US" dirty="0" smtClean="0"/>
          </a:p>
          <a:p>
            <a:pPr marL="742950" lvl="1" indent="-285750">
              <a:buFont typeface="Arial" charset="0"/>
              <a:buChar char="•"/>
            </a:pPr>
            <a:r>
              <a:rPr lang="en-US" dirty="0" smtClean="0"/>
              <a:t>In linear regression, the independent variables are exogenous variables</a:t>
            </a:r>
            <a:endParaRPr lang="en-US" dirty="0"/>
          </a:p>
          <a:p>
            <a:endParaRPr lang="en-US" dirty="0" smtClean="0"/>
          </a:p>
          <a:p>
            <a:r>
              <a:rPr lang="en-US" b="1" dirty="0" smtClean="0"/>
              <a:t>Endogenous variables </a:t>
            </a:r>
          </a:p>
          <a:p>
            <a:pPr marL="742950" lvl="1" indent="-285750">
              <a:buFont typeface="Arial" charset="0"/>
              <a:buChar char="•"/>
            </a:pPr>
            <a:r>
              <a:rPr lang="en-US" dirty="0" smtClean="0"/>
              <a:t>Variables whose variability is explained by one or more variables in a model</a:t>
            </a:r>
          </a:p>
          <a:p>
            <a:pPr marL="742950" lvl="1" indent="-285750">
              <a:buFont typeface="Arial" charset="0"/>
              <a:buChar char="•"/>
            </a:pPr>
            <a:r>
              <a:rPr lang="en-US" dirty="0" smtClean="0"/>
              <a:t>In linear regression, the dependent variable is the only endogenous variable</a:t>
            </a:r>
          </a:p>
          <a:p>
            <a:endParaRPr lang="en-US" dirty="0"/>
          </a:p>
          <a:p>
            <a:r>
              <a:rPr lang="en-US" b="1" dirty="0" smtClean="0"/>
              <a:t>Manifest variable</a:t>
            </a:r>
          </a:p>
          <a:p>
            <a:pPr marL="742950" lvl="1" indent="-285750">
              <a:buFont typeface="Arial" charset="0"/>
              <a:buChar char="•"/>
            </a:pPr>
            <a:r>
              <a:rPr lang="en-US" dirty="0" smtClean="0"/>
              <a:t>Variable that is measured directly</a:t>
            </a:r>
          </a:p>
          <a:p>
            <a:pPr marL="742950" lvl="1" indent="-285750">
              <a:buFont typeface="Arial" charset="0"/>
              <a:buChar char="•"/>
            </a:pPr>
            <a:endParaRPr lang="en-US" dirty="0"/>
          </a:p>
          <a:p>
            <a:r>
              <a:rPr lang="en-US" b="1" dirty="0" smtClean="0"/>
              <a:t>Latent variable</a:t>
            </a:r>
          </a:p>
          <a:p>
            <a:pPr marL="742950" lvl="1" indent="-285750">
              <a:buFont typeface="Arial" charset="0"/>
              <a:buChar char="•"/>
            </a:pPr>
            <a:r>
              <a:rPr lang="en-US" dirty="0" smtClean="0"/>
              <a:t>Variable that is not measured directly, but represent a common source of variance of manifest “indicator” variables (</a:t>
            </a:r>
            <a:r>
              <a:rPr lang="en-US" dirty="0" err="1" smtClean="0"/>
              <a:t>e.g</a:t>
            </a:r>
            <a:r>
              <a:rPr lang="en-US" dirty="0" smtClean="0"/>
              <a:t> measurements on different types of thermometers are indicators of the latent physical concept of temperature)</a:t>
            </a:r>
          </a:p>
          <a:p>
            <a:endParaRPr lang="en-US" dirty="0"/>
          </a:p>
          <a:p>
            <a:r>
              <a:rPr lang="en-US" b="1" dirty="0" smtClean="0"/>
              <a:t>Disturbance variable</a:t>
            </a:r>
          </a:p>
          <a:p>
            <a:pPr marL="742950" lvl="1" indent="-285750">
              <a:buFont typeface="Arial" charset="0"/>
              <a:buChar char="•"/>
            </a:pPr>
            <a:r>
              <a:rPr lang="en-US" dirty="0" smtClean="0"/>
              <a:t>Extraneous influence (source of variance) that explains part of the variance of one variable</a:t>
            </a:r>
          </a:p>
          <a:p>
            <a:pPr marL="742950" lvl="1" indent="-285750">
              <a:buFont typeface="Arial" charset="0"/>
              <a:buChar char="•"/>
            </a:pPr>
            <a:r>
              <a:rPr lang="en-US" dirty="0" smtClean="0"/>
              <a:t>Could contain systematic or random “error” (</a:t>
            </a:r>
            <a:r>
              <a:rPr lang="en-US" dirty="0" err="1" smtClean="0"/>
              <a:t>e.g</a:t>
            </a:r>
            <a:r>
              <a:rPr lang="en-US" dirty="0" smtClean="0"/>
              <a:t> unseen variable, or measurement error)</a:t>
            </a:r>
          </a:p>
          <a:p>
            <a:pPr marL="742950" lvl="1" indent="-285750">
              <a:buFont typeface="Arial" charset="0"/>
              <a:buChar char="•"/>
            </a:pPr>
            <a:r>
              <a:rPr lang="en-US" b="1" dirty="0" smtClean="0"/>
              <a:t>Key assumption : </a:t>
            </a:r>
            <a:r>
              <a:rPr lang="en-US" dirty="0" smtClean="0"/>
              <a:t>Assumed to be uncorrelated with other exogenous variables</a:t>
            </a:r>
          </a:p>
          <a:p>
            <a:r>
              <a:rPr lang="en-US" dirty="0"/>
              <a:t>	</a:t>
            </a:r>
          </a:p>
        </p:txBody>
      </p:sp>
    </p:spTree>
    <p:extLst>
      <p:ext uri="{BB962C8B-B14F-4D97-AF65-F5344CB8AC3E}">
        <p14:creationId xmlns:p14="http://schemas.microsoft.com/office/powerpoint/2010/main" val="7073846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271653" cy="1077218"/>
          </a:xfrm>
          <a:prstGeom prst="rect">
            <a:avLst/>
          </a:prstGeom>
          <a:noFill/>
        </p:spPr>
        <p:txBody>
          <a:bodyPr wrap="none" rtlCol="0">
            <a:spAutoFit/>
          </a:bodyPr>
          <a:lstStyle/>
          <a:p>
            <a:r>
              <a:rPr lang="en-US" sz="3200" dirty="0" smtClean="0">
                <a:solidFill>
                  <a:schemeClr val="tx2">
                    <a:lumMod val="75000"/>
                  </a:schemeClr>
                </a:solidFill>
                <a:latin typeface="+mj-lt"/>
              </a:rPr>
              <a:t>Max. Likelihood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Likelihood function</a:t>
            </a:r>
          </a:p>
          <a:p>
            <a:endParaRPr lang="en-US" sz="3200" dirty="0">
              <a:solidFill>
                <a:schemeClr val="tx2">
                  <a:lumMod val="60000"/>
                  <a:lumOff val="40000"/>
                </a:schemeClr>
              </a:solidFill>
              <a:latin typeface="+mj-lt"/>
            </a:endParaRPr>
          </a:p>
        </p:txBody>
      </p:sp>
      <p:sp>
        <p:nvSpPr>
          <p:cNvPr id="12" name="Rectangle 11"/>
          <p:cNvSpPr/>
          <p:nvPr/>
        </p:nvSpPr>
        <p:spPr>
          <a:xfrm>
            <a:off x="1271588" y="2143125"/>
            <a:ext cx="9529762" cy="1057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83" y="909411"/>
            <a:ext cx="10058400" cy="5039178"/>
          </a:xfrm>
          <a:prstGeom prst="rect">
            <a:avLst/>
          </a:prstGeom>
        </p:spPr>
      </p:pic>
      <p:sp>
        <p:nvSpPr>
          <p:cNvPr id="5" name="TextBox 4"/>
          <p:cNvSpPr txBox="1"/>
          <p:nvPr/>
        </p:nvSpPr>
        <p:spPr>
          <a:xfrm>
            <a:off x="346978" y="0"/>
            <a:ext cx="1874680" cy="369332"/>
          </a:xfrm>
          <a:prstGeom prst="rect">
            <a:avLst/>
          </a:prstGeom>
          <a:solidFill>
            <a:schemeClr val="accent1"/>
          </a:solidFill>
        </p:spPr>
        <p:txBody>
          <a:bodyPr wrap="none" rtlCol="0">
            <a:spAutoFit/>
          </a:bodyPr>
          <a:lstStyle/>
          <a:p>
            <a:r>
              <a:rPr lang="en-US" smtClean="0">
                <a:solidFill>
                  <a:schemeClr val="bg1"/>
                </a:solidFill>
              </a:rPr>
              <a:t>Univariate normal</a:t>
            </a:r>
            <a:endParaRPr lang="en-US">
              <a:solidFill>
                <a:schemeClr val="bg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588" y="5936348"/>
            <a:ext cx="10058400" cy="948676"/>
          </a:xfrm>
          <a:prstGeom prst="rect">
            <a:avLst/>
          </a:prstGeom>
        </p:spPr>
      </p:pic>
    </p:spTree>
    <p:extLst>
      <p:ext uri="{BB962C8B-B14F-4D97-AF65-F5344CB8AC3E}">
        <p14:creationId xmlns:p14="http://schemas.microsoft.com/office/powerpoint/2010/main" val="1081531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271653" cy="1077218"/>
          </a:xfrm>
          <a:prstGeom prst="rect">
            <a:avLst/>
          </a:prstGeom>
          <a:noFill/>
        </p:spPr>
        <p:txBody>
          <a:bodyPr wrap="none" rtlCol="0">
            <a:spAutoFit/>
          </a:bodyPr>
          <a:lstStyle/>
          <a:p>
            <a:r>
              <a:rPr lang="en-US" sz="3200" dirty="0" smtClean="0">
                <a:solidFill>
                  <a:schemeClr val="tx2">
                    <a:lumMod val="75000"/>
                  </a:schemeClr>
                </a:solidFill>
                <a:latin typeface="+mj-lt"/>
              </a:rPr>
              <a:t>Max. Likelihood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Likelihood function</a:t>
            </a:r>
          </a:p>
          <a:p>
            <a:endParaRPr lang="en-US" sz="3200" dirty="0">
              <a:solidFill>
                <a:schemeClr val="tx2">
                  <a:lumMod val="60000"/>
                  <a:lumOff val="40000"/>
                </a:schemeClr>
              </a:solidFill>
              <a:latin typeface="+mj-lt"/>
            </a:endParaRPr>
          </a:p>
        </p:txBody>
      </p:sp>
      <p:sp>
        <p:nvSpPr>
          <p:cNvPr id="12" name="Rectangle 11"/>
          <p:cNvSpPr/>
          <p:nvPr/>
        </p:nvSpPr>
        <p:spPr>
          <a:xfrm>
            <a:off x="1271588" y="2143125"/>
            <a:ext cx="9529762" cy="1057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9014" y="0"/>
            <a:ext cx="2054217" cy="369332"/>
          </a:xfrm>
          <a:prstGeom prst="rect">
            <a:avLst/>
          </a:prstGeom>
          <a:solidFill>
            <a:schemeClr val="accent1"/>
          </a:solidFill>
        </p:spPr>
        <p:txBody>
          <a:bodyPr wrap="none" rtlCol="0">
            <a:spAutoFit/>
          </a:bodyPr>
          <a:lstStyle/>
          <a:p>
            <a:r>
              <a:rPr lang="en-US" smtClean="0">
                <a:solidFill>
                  <a:schemeClr val="bg1"/>
                </a:solidFill>
              </a:rPr>
              <a:t>Multivariate normal</a:t>
            </a:r>
            <a:endParaRPr lang="en-US" dirty="0">
              <a:solidFill>
                <a:schemeClr val="bg1"/>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2453"/>
          <a:stretch/>
        </p:blipFill>
        <p:spPr>
          <a:xfrm>
            <a:off x="457506" y="413498"/>
            <a:ext cx="2499050" cy="17296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320" y="1114333"/>
            <a:ext cx="7883266" cy="5486492"/>
          </a:xfrm>
          <a:prstGeom prst="rect">
            <a:avLst/>
          </a:prstGeom>
        </p:spPr>
      </p:pic>
    </p:spTree>
    <p:extLst>
      <p:ext uri="{BB962C8B-B14F-4D97-AF65-F5344CB8AC3E}">
        <p14:creationId xmlns:p14="http://schemas.microsoft.com/office/powerpoint/2010/main" val="12130688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271653" cy="1077218"/>
          </a:xfrm>
          <a:prstGeom prst="rect">
            <a:avLst/>
          </a:prstGeom>
          <a:noFill/>
        </p:spPr>
        <p:txBody>
          <a:bodyPr wrap="none" rtlCol="0">
            <a:spAutoFit/>
          </a:bodyPr>
          <a:lstStyle/>
          <a:p>
            <a:r>
              <a:rPr lang="en-US" sz="3200" dirty="0" smtClean="0">
                <a:solidFill>
                  <a:schemeClr val="tx2">
                    <a:lumMod val="75000"/>
                  </a:schemeClr>
                </a:solidFill>
                <a:latin typeface="+mj-lt"/>
              </a:rPr>
              <a:t>Max. Likelihood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Likelihood function</a:t>
            </a:r>
          </a:p>
          <a:p>
            <a:endParaRPr lang="en-US" sz="3200" dirty="0">
              <a:solidFill>
                <a:schemeClr val="tx2">
                  <a:lumMod val="60000"/>
                  <a:lumOff val="40000"/>
                </a:schemeClr>
              </a:solidFill>
              <a:latin typeface="+mj-lt"/>
            </a:endParaRPr>
          </a:p>
        </p:txBody>
      </p:sp>
      <p:sp>
        <p:nvSpPr>
          <p:cNvPr id="12" name="Rectangle 11"/>
          <p:cNvSpPr/>
          <p:nvPr/>
        </p:nvSpPr>
        <p:spPr>
          <a:xfrm>
            <a:off x="1271588" y="2143125"/>
            <a:ext cx="9529762" cy="1057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9014" y="0"/>
            <a:ext cx="2054217" cy="369332"/>
          </a:xfrm>
          <a:prstGeom prst="rect">
            <a:avLst/>
          </a:prstGeom>
          <a:solidFill>
            <a:schemeClr val="accent1"/>
          </a:solidFill>
        </p:spPr>
        <p:txBody>
          <a:bodyPr wrap="none" rtlCol="0">
            <a:spAutoFit/>
          </a:bodyPr>
          <a:lstStyle/>
          <a:p>
            <a:r>
              <a:rPr lang="en-US" smtClean="0">
                <a:solidFill>
                  <a:schemeClr val="bg1"/>
                </a:solidFill>
              </a:rPr>
              <a:t>Multivariate normal</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69" y="1258887"/>
            <a:ext cx="10058400" cy="5111645"/>
          </a:xfrm>
          <a:prstGeom prst="rect">
            <a:avLst/>
          </a:prstGeom>
        </p:spPr>
      </p:pic>
    </p:spTree>
    <p:extLst>
      <p:ext uri="{BB962C8B-B14F-4D97-AF65-F5344CB8AC3E}">
        <p14:creationId xmlns:p14="http://schemas.microsoft.com/office/powerpoint/2010/main" val="17444309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4177682" cy="1077218"/>
          </a:xfrm>
          <a:prstGeom prst="rect">
            <a:avLst/>
          </a:prstGeom>
          <a:noFill/>
        </p:spPr>
        <p:txBody>
          <a:bodyPr wrap="none" rtlCol="0">
            <a:spAutoFit/>
          </a:bodyPr>
          <a:lstStyle/>
          <a:p>
            <a:r>
              <a:rPr lang="en-US" sz="3200" dirty="0" smtClean="0">
                <a:solidFill>
                  <a:schemeClr val="tx2">
                    <a:lumMod val="75000"/>
                  </a:schemeClr>
                </a:solidFill>
                <a:latin typeface="+mj-lt"/>
              </a:rPr>
              <a:t>Max. Likelihood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In SEM</a:t>
            </a:r>
          </a:p>
          <a:p>
            <a:endParaRPr lang="en-US" sz="3200" dirty="0">
              <a:solidFill>
                <a:schemeClr val="tx2">
                  <a:lumMod val="60000"/>
                  <a:lumOff val="40000"/>
                </a:schemeClr>
              </a:solidFill>
              <a:latin typeface="+mj-lt"/>
            </a:endParaRPr>
          </a:p>
        </p:txBody>
      </p:sp>
      <p:sp>
        <p:nvSpPr>
          <p:cNvPr id="12" name="Rectangle 11"/>
          <p:cNvSpPr/>
          <p:nvPr/>
        </p:nvSpPr>
        <p:spPr>
          <a:xfrm>
            <a:off x="1271588" y="2143125"/>
            <a:ext cx="9529762" cy="1057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9014" y="0"/>
            <a:ext cx="2054217" cy="369332"/>
          </a:xfrm>
          <a:prstGeom prst="rect">
            <a:avLst/>
          </a:prstGeom>
          <a:solidFill>
            <a:schemeClr val="accent1"/>
          </a:solidFill>
        </p:spPr>
        <p:txBody>
          <a:bodyPr wrap="none" rtlCol="0">
            <a:spAutoFit/>
          </a:bodyPr>
          <a:lstStyle/>
          <a:p>
            <a:r>
              <a:rPr lang="en-US" smtClean="0">
                <a:solidFill>
                  <a:schemeClr val="bg1"/>
                </a:solidFill>
              </a:rPr>
              <a:t>Multivariate normal</a:t>
            </a:r>
            <a:endParaRPr lang="en-US" dirty="0">
              <a:solidFill>
                <a:schemeClr val="bg1"/>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6797"/>
          <a:stretch/>
        </p:blipFill>
        <p:spPr>
          <a:xfrm>
            <a:off x="1007269" y="1071562"/>
            <a:ext cx="10058400" cy="471487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46927" b="32949"/>
          <a:stretch/>
        </p:blipFill>
        <p:spPr>
          <a:xfrm>
            <a:off x="1007269" y="5100637"/>
            <a:ext cx="10058400" cy="1028700"/>
          </a:xfrm>
          <a:prstGeom prst="rect">
            <a:avLst/>
          </a:prstGeom>
        </p:spPr>
      </p:pic>
      <p:sp>
        <p:nvSpPr>
          <p:cNvPr id="7" name="U-Turn Arrow 6"/>
          <p:cNvSpPr/>
          <p:nvPr/>
        </p:nvSpPr>
        <p:spPr>
          <a:xfrm rot="5400000">
            <a:off x="9444038" y="4429125"/>
            <a:ext cx="2157412" cy="557212"/>
          </a:xfrm>
          <a:prstGeom prst="uturnArrow">
            <a:avLst>
              <a:gd name="adj1" fmla="val 5952"/>
              <a:gd name="adj2" fmla="val 14683"/>
              <a:gd name="adj3" fmla="val 26587"/>
              <a:gd name="adj4" fmla="val 40575"/>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U-Turn Arrow 9"/>
          <p:cNvSpPr/>
          <p:nvPr/>
        </p:nvSpPr>
        <p:spPr>
          <a:xfrm rot="5400000">
            <a:off x="8548688" y="3533775"/>
            <a:ext cx="3948112" cy="557212"/>
          </a:xfrm>
          <a:prstGeom prst="uturnArrow">
            <a:avLst>
              <a:gd name="adj1" fmla="val 5952"/>
              <a:gd name="adj2" fmla="val 14683"/>
              <a:gd name="adj3" fmla="val 26587"/>
              <a:gd name="adj4" fmla="val 40575"/>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71641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758710" cy="1077218"/>
          </a:xfrm>
          <a:prstGeom prst="rect">
            <a:avLst/>
          </a:prstGeom>
          <a:noFill/>
        </p:spPr>
        <p:txBody>
          <a:bodyPr wrap="none" rtlCol="0">
            <a:spAutoFit/>
          </a:bodyPr>
          <a:lstStyle/>
          <a:p>
            <a:r>
              <a:rPr lang="en-US" sz="3200" dirty="0" smtClean="0">
                <a:solidFill>
                  <a:schemeClr val="tx2">
                    <a:lumMod val="75000"/>
                  </a:schemeClr>
                </a:solidFill>
                <a:latin typeface="+mj-lt"/>
              </a:rPr>
              <a:t>Max. Likelihood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Parameters estimation</a:t>
            </a:r>
          </a:p>
          <a:p>
            <a:endParaRPr lang="en-US" sz="3200" dirty="0">
              <a:solidFill>
                <a:schemeClr val="tx2">
                  <a:lumMod val="60000"/>
                  <a:lumOff val="40000"/>
                </a:schemeClr>
              </a:solidFill>
              <a:latin typeface="+mj-lt"/>
            </a:endParaRPr>
          </a:p>
        </p:txBody>
      </p:sp>
      <p:sp>
        <p:nvSpPr>
          <p:cNvPr id="12" name="Rectangle 11"/>
          <p:cNvSpPr/>
          <p:nvPr/>
        </p:nvSpPr>
        <p:spPr>
          <a:xfrm>
            <a:off x="1271588" y="2143125"/>
            <a:ext cx="9529762" cy="1057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9014" y="0"/>
            <a:ext cx="2054217" cy="369332"/>
          </a:xfrm>
          <a:prstGeom prst="rect">
            <a:avLst/>
          </a:prstGeom>
          <a:solidFill>
            <a:schemeClr val="accent1"/>
          </a:solidFill>
        </p:spPr>
        <p:txBody>
          <a:bodyPr wrap="none" rtlCol="0">
            <a:spAutoFit/>
          </a:bodyPr>
          <a:lstStyle/>
          <a:p>
            <a:r>
              <a:rPr lang="en-US" smtClean="0">
                <a:solidFill>
                  <a:schemeClr val="bg1"/>
                </a:solidFill>
              </a:rPr>
              <a:t>Multivariate normal</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600" y="1066800"/>
            <a:ext cx="5372100" cy="4724400"/>
          </a:xfrm>
          <a:prstGeom prst="rect">
            <a:avLst/>
          </a:prstGeom>
        </p:spPr>
      </p:pic>
      <p:cxnSp>
        <p:nvCxnSpPr>
          <p:cNvPr id="8" name="Straight Arrow Connector 7"/>
          <p:cNvCxnSpPr/>
          <p:nvPr/>
        </p:nvCxnSpPr>
        <p:spPr>
          <a:xfrm flipV="1">
            <a:off x="5543550" y="3700463"/>
            <a:ext cx="157163" cy="8001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700713" y="2972333"/>
            <a:ext cx="142875" cy="7985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890023" y="2288583"/>
            <a:ext cx="221456" cy="683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113327" y="2117646"/>
            <a:ext cx="504243" cy="196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89839" y="6025890"/>
            <a:ext cx="5276253" cy="646331"/>
          </a:xfrm>
          <a:prstGeom prst="rect">
            <a:avLst/>
          </a:prstGeom>
          <a:noFill/>
        </p:spPr>
        <p:txBody>
          <a:bodyPr wrap="none" rtlCol="0">
            <a:spAutoFit/>
          </a:bodyPr>
          <a:lstStyle/>
          <a:p>
            <a:r>
              <a:rPr lang="en-US" dirty="0" smtClean="0"/>
              <a:t>Iterative method : Newton-Raphson/Gradient Descent</a:t>
            </a:r>
          </a:p>
          <a:p>
            <a:r>
              <a:rPr lang="en-US" dirty="0" smtClean="0"/>
              <a:t>*follow the derivative !</a:t>
            </a:r>
            <a:endParaRPr lang="en-US" dirty="0"/>
          </a:p>
        </p:txBody>
      </p:sp>
      <p:sp>
        <p:nvSpPr>
          <p:cNvPr id="19" name="Oval 18"/>
          <p:cNvSpPr/>
          <p:nvPr/>
        </p:nvSpPr>
        <p:spPr>
          <a:xfrm>
            <a:off x="6621142" y="2046206"/>
            <a:ext cx="152532" cy="14988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877112" y="1723769"/>
            <a:ext cx="1400320" cy="369332"/>
          </a:xfrm>
          <a:prstGeom prst="rect">
            <a:avLst/>
          </a:prstGeom>
          <a:noFill/>
        </p:spPr>
        <p:txBody>
          <a:bodyPr wrap="none" rtlCol="0">
            <a:spAutoFit/>
          </a:bodyPr>
          <a:lstStyle/>
          <a:p>
            <a:r>
              <a:rPr lang="en-US" smtClean="0">
                <a:solidFill>
                  <a:srgbClr val="FF0000"/>
                </a:solidFill>
              </a:rPr>
              <a:t>Convergence</a:t>
            </a:r>
            <a:endParaRPr lang="en-US">
              <a:solidFill>
                <a:srgbClr val="FF0000"/>
              </a:solidFill>
            </a:endParaRPr>
          </a:p>
        </p:txBody>
      </p:sp>
      <p:sp>
        <p:nvSpPr>
          <p:cNvPr id="22" name="TextBox 21"/>
          <p:cNvSpPr txBox="1"/>
          <p:nvPr/>
        </p:nvSpPr>
        <p:spPr>
          <a:xfrm>
            <a:off x="4574567" y="4088923"/>
            <a:ext cx="968983" cy="646331"/>
          </a:xfrm>
          <a:prstGeom prst="rect">
            <a:avLst/>
          </a:prstGeom>
          <a:solidFill>
            <a:srgbClr val="FFFFFF">
              <a:alpha val="60000"/>
            </a:srgbClr>
          </a:solidFill>
        </p:spPr>
        <p:txBody>
          <a:bodyPr wrap="none" rtlCol="0">
            <a:spAutoFit/>
          </a:bodyPr>
          <a:lstStyle/>
          <a:p>
            <a:pPr algn="ctr"/>
            <a:r>
              <a:rPr lang="en-US" dirty="0" smtClean="0">
                <a:solidFill>
                  <a:srgbClr val="FF0000"/>
                </a:solidFill>
              </a:rPr>
              <a:t>Starting </a:t>
            </a:r>
          </a:p>
          <a:p>
            <a:pPr algn="ctr"/>
            <a:r>
              <a:rPr lang="en-US" dirty="0" smtClean="0">
                <a:solidFill>
                  <a:srgbClr val="FF0000"/>
                </a:solidFill>
              </a:rPr>
              <a:t>values</a:t>
            </a:r>
            <a:endParaRPr lang="en-US" dirty="0">
              <a:solidFill>
                <a:srgbClr val="FF0000"/>
              </a:solidFill>
            </a:endParaRPr>
          </a:p>
        </p:txBody>
      </p:sp>
      <p:sp>
        <p:nvSpPr>
          <p:cNvPr id="23" name="Oval 22"/>
          <p:cNvSpPr/>
          <p:nvPr/>
        </p:nvSpPr>
        <p:spPr>
          <a:xfrm>
            <a:off x="5462456" y="4426943"/>
            <a:ext cx="152532" cy="14988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865" y="5949005"/>
            <a:ext cx="1905000" cy="800100"/>
          </a:xfrm>
          <a:prstGeom prst="rect">
            <a:avLst/>
          </a:prstGeom>
        </p:spPr>
      </p:pic>
      <p:sp>
        <p:nvSpPr>
          <p:cNvPr id="25" name="AutoShape 2" descr="https://en.wikipedia.org/api/rest_v1/media/math/render/svg/eddc0c15088ff5db871f13280d22ddcb5e753512"/>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2775" y="6044255"/>
            <a:ext cx="2159000" cy="609600"/>
          </a:xfrm>
          <a:prstGeom prst="rect">
            <a:avLst/>
          </a:prstGeom>
        </p:spPr>
      </p:pic>
      <p:sp>
        <p:nvSpPr>
          <p:cNvPr id="28" name="TextBox 27"/>
          <p:cNvSpPr txBox="1"/>
          <p:nvPr/>
        </p:nvSpPr>
        <p:spPr>
          <a:xfrm>
            <a:off x="9667014" y="5674923"/>
            <a:ext cx="1814215" cy="369332"/>
          </a:xfrm>
          <a:prstGeom prst="rect">
            <a:avLst/>
          </a:prstGeom>
          <a:solidFill>
            <a:schemeClr val="accent1"/>
          </a:solidFill>
        </p:spPr>
        <p:txBody>
          <a:bodyPr wrap="none" rtlCol="0">
            <a:spAutoFit/>
          </a:bodyPr>
          <a:lstStyle/>
          <a:p>
            <a:r>
              <a:rPr lang="en-US" smtClean="0">
                <a:solidFill>
                  <a:schemeClr val="bg1"/>
                </a:solidFill>
              </a:rPr>
              <a:t>Gradient Descent</a:t>
            </a:r>
            <a:endParaRPr lang="en-US">
              <a:solidFill>
                <a:schemeClr val="bg1"/>
              </a:solidFill>
            </a:endParaRPr>
          </a:p>
        </p:txBody>
      </p:sp>
      <p:sp>
        <p:nvSpPr>
          <p:cNvPr id="29" name="TextBox 28"/>
          <p:cNvSpPr txBox="1"/>
          <p:nvPr/>
        </p:nvSpPr>
        <p:spPr>
          <a:xfrm>
            <a:off x="1515706" y="5674923"/>
            <a:ext cx="1738938" cy="369332"/>
          </a:xfrm>
          <a:prstGeom prst="rect">
            <a:avLst/>
          </a:prstGeom>
          <a:solidFill>
            <a:schemeClr val="accent1"/>
          </a:solidFill>
        </p:spPr>
        <p:txBody>
          <a:bodyPr wrap="none" rtlCol="0">
            <a:spAutoFit/>
          </a:bodyPr>
          <a:lstStyle/>
          <a:p>
            <a:r>
              <a:rPr lang="en-US" smtClean="0">
                <a:solidFill>
                  <a:schemeClr val="bg1"/>
                </a:solidFill>
              </a:rPr>
              <a:t>Newton Method</a:t>
            </a:r>
            <a:endParaRPr lang="en-US" dirty="0">
              <a:solidFill>
                <a:schemeClr val="bg1"/>
              </a:solidFill>
            </a:endParaRPr>
          </a:p>
        </p:txBody>
      </p:sp>
    </p:spTree>
    <p:extLst>
      <p:ext uri="{BB962C8B-B14F-4D97-AF65-F5344CB8AC3E}">
        <p14:creationId xmlns:p14="http://schemas.microsoft.com/office/powerpoint/2010/main" val="166418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5149038" cy="1077218"/>
          </a:xfrm>
          <a:prstGeom prst="rect">
            <a:avLst/>
          </a:prstGeom>
          <a:noFill/>
        </p:spPr>
        <p:txBody>
          <a:bodyPr wrap="none" rtlCol="0">
            <a:spAutoFit/>
          </a:bodyPr>
          <a:lstStyle/>
          <a:p>
            <a:r>
              <a:rPr lang="en-US" sz="3200" dirty="0" smtClean="0">
                <a:solidFill>
                  <a:schemeClr val="tx2">
                    <a:lumMod val="75000"/>
                  </a:schemeClr>
                </a:solidFill>
                <a:latin typeface="+mj-lt"/>
              </a:rPr>
              <a:t>Max. Likelihood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Assumptions</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180" y="1206500"/>
            <a:ext cx="7785100" cy="2222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246" y="3429000"/>
            <a:ext cx="3932340" cy="3429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410" y="3429000"/>
            <a:ext cx="6745574" cy="3429000"/>
          </a:xfrm>
          <a:prstGeom prst="rect">
            <a:avLst/>
          </a:prstGeom>
        </p:spPr>
      </p:pic>
      <p:sp>
        <p:nvSpPr>
          <p:cNvPr id="8" name="TextBox 7"/>
          <p:cNvSpPr txBox="1"/>
          <p:nvPr/>
        </p:nvSpPr>
        <p:spPr>
          <a:xfrm>
            <a:off x="10363200" y="3803904"/>
            <a:ext cx="1569084" cy="369332"/>
          </a:xfrm>
          <a:prstGeom prst="rect">
            <a:avLst/>
          </a:prstGeom>
          <a:noFill/>
        </p:spPr>
        <p:txBody>
          <a:bodyPr wrap="none" rtlCol="0">
            <a:spAutoFit/>
          </a:bodyPr>
          <a:lstStyle/>
          <a:p>
            <a:r>
              <a:rPr lang="en-US" smtClean="0"/>
              <a:t>heteroskedatic</a:t>
            </a:r>
            <a:endParaRPr lang="en-US" dirty="0"/>
          </a:p>
        </p:txBody>
      </p:sp>
      <p:sp>
        <p:nvSpPr>
          <p:cNvPr id="9" name="TextBox 8"/>
          <p:cNvSpPr txBox="1"/>
          <p:nvPr/>
        </p:nvSpPr>
        <p:spPr>
          <a:xfrm>
            <a:off x="7178284" y="3971878"/>
            <a:ext cx="902298" cy="369332"/>
          </a:xfrm>
          <a:prstGeom prst="rect">
            <a:avLst/>
          </a:prstGeom>
          <a:noFill/>
        </p:spPr>
        <p:txBody>
          <a:bodyPr wrap="none" rtlCol="0">
            <a:spAutoFit/>
          </a:bodyPr>
          <a:lstStyle/>
          <a:p>
            <a:r>
              <a:rPr lang="en-US" smtClean="0"/>
              <a:t>Skewed</a:t>
            </a:r>
            <a:endParaRPr lang="en-US"/>
          </a:p>
        </p:txBody>
      </p:sp>
      <p:sp>
        <p:nvSpPr>
          <p:cNvPr id="5" name="TextBox 4"/>
          <p:cNvSpPr txBox="1"/>
          <p:nvPr/>
        </p:nvSpPr>
        <p:spPr>
          <a:xfrm rot="20488477">
            <a:off x="1057275" y="2163795"/>
            <a:ext cx="10444163" cy="1938992"/>
          </a:xfrm>
          <a:prstGeom prst="rect">
            <a:avLst/>
          </a:prstGeom>
          <a:solidFill>
            <a:srgbClr val="9F86D5"/>
          </a:solidFill>
          <a:effectLst>
            <a:outerShdw blurRad="50800" dist="38100" dir="2700000" algn="tl" rotWithShape="0">
              <a:prstClr val="black">
                <a:alpha val="40000"/>
              </a:prstClr>
            </a:outerShdw>
          </a:effectLst>
        </p:spPr>
        <p:txBody>
          <a:bodyPr wrap="square" rtlCol="0">
            <a:spAutoFit/>
          </a:bodyPr>
          <a:lstStyle/>
          <a:p>
            <a:r>
              <a:rPr lang="en-US" sz="6000" dirty="0" smtClean="0">
                <a:solidFill>
                  <a:schemeClr val="bg1"/>
                </a:solidFill>
              </a:rPr>
              <a:t>BUT Robust ML algorithms exist !</a:t>
            </a:r>
          </a:p>
          <a:p>
            <a:pPr algn="ctr"/>
            <a:r>
              <a:rPr lang="en-US" sz="6000" dirty="0" smtClean="0">
                <a:solidFill>
                  <a:schemeClr val="bg1"/>
                </a:solidFill>
              </a:rPr>
              <a:t>(</a:t>
            </a:r>
            <a:r>
              <a:rPr lang="en-US" sz="6000" dirty="0" err="1" smtClean="0">
                <a:solidFill>
                  <a:schemeClr val="bg1"/>
                </a:solidFill>
              </a:rPr>
              <a:t>e.g</a:t>
            </a:r>
            <a:r>
              <a:rPr lang="en-US" sz="6000" dirty="0" smtClean="0">
                <a:solidFill>
                  <a:schemeClr val="bg1"/>
                </a:solidFill>
              </a:rPr>
              <a:t> MLR)</a:t>
            </a:r>
            <a:endParaRPr lang="en-US" sz="6000" dirty="0">
              <a:solidFill>
                <a:schemeClr val="bg1"/>
              </a:solidFill>
            </a:endParaRPr>
          </a:p>
        </p:txBody>
      </p:sp>
    </p:spTree>
    <p:extLst>
      <p:ext uri="{BB962C8B-B14F-4D97-AF65-F5344CB8AC3E}">
        <p14:creationId xmlns:p14="http://schemas.microsoft.com/office/powerpoint/2010/main" val="181052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307252" cy="1077218"/>
          </a:xfrm>
          <a:prstGeom prst="rect">
            <a:avLst/>
          </a:prstGeom>
          <a:noFill/>
        </p:spPr>
        <p:txBody>
          <a:bodyPr wrap="none" rtlCol="0">
            <a:spAutoFit/>
          </a:bodyPr>
          <a:lstStyle/>
          <a:p>
            <a:r>
              <a:rPr lang="en-US" sz="3200" dirty="0" smtClean="0">
                <a:solidFill>
                  <a:schemeClr val="tx2">
                    <a:lumMod val="75000"/>
                  </a:schemeClr>
                </a:solidFill>
                <a:latin typeface="+mj-lt"/>
              </a:rPr>
              <a:t>SEM</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Assumptions</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2400208"/>
            <a:ext cx="8572500" cy="2984500"/>
          </a:xfrm>
          <a:prstGeom prst="rect">
            <a:avLst/>
          </a:prstGeom>
        </p:spPr>
      </p:pic>
      <p:sp>
        <p:nvSpPr>
          <p:cNvPr id="6" name="TextBox 5"/>
          <p:cNvSpPr txBox="1"/>
          <p:nvPr/>
        </p:nvSpPr>
        <p:spPr>
          <a:xfrm>
            <a:off x="1258650" y="1685803"/>
            <a:ext cx="4478214" cy="400110"/>
          </a:xfrm>
          <a:prstGeom prst="rect">
            <a:avLst/>
          </a:prstGeom>
          <a:noFill/>
        </p:spPr>
        <p:txBody>
          <a:bodyPr wrap="none" rtlCol="0">
            <a:spAutoFit/>
          </a:bodyPr>
          <a:lstStyle/>
          <a:p>
            <a:r>
              <a:rPr lang="en-US" sz="2000" dirty="0" smtClean="0"/>
              <a:t>4 manifest variables per latent variables :</a:t>
            </a:r>
            <a:endParaRPr lang="en-US" sz="2000" dirty="0"/>
          </a:p>
        </p:txBody>
      </p:sp>
    </p:spTree>
    <p:extLst>
      <p:ext uri="{BB962C8B-B14F-4D97-AF65-F5344CB8AC3E}">
        <p14:creationId xmlns:p14="http://schemas.microsoft.com/office/powerpoint/2010/main" val="14509906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307252" cy="1077218"/>
          </a:xfrm>
          <a:prstGeom prst="rect">
            <a:avLst/>
          </a:prstGeom>
          <a:noFill/>
        </p:spPr>
        <p:txBody>
          <a:bodyPr wrap="none" rtlCol="0">
            <a:spAutoFit/>
          </a:bodyPr>
          <a:lstStyle/>
          <a:p>
            <a:r>
              <a:rPr lang="en-US" sz="3200" dirty="0" smtClean="0">
                <a:solidFill>
                  <a:schemeClr val="tx2">
                    <a:lumMod val="75000"/>
                  </a:schemeClr>
                </a:solidFill>
                <a:latin typeface="+mj-lt"/>
              </a:rPr>
              <a:t>SEM</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Assumptions</a:t>
            </a:r>
          </a:p>
          <a:p>
            <a:endParaRPr lang="en-US" sz="3200" dirty="0">
              <a:solidFill>
                <a:schemeClr val="tx2">
                  <a:lumMod val="60000"/>
                  <a:lumOff val="40000"/>
                </a:schemeClr>
              </a:solidFill>
              <a:latin typeface="+mj-lt"/>
            </a:endParaRPr>
          </a:p>
        </p:txBody>
      </p:sp>
      <p:sp>
        <p:nvSpPr>
          <p:cNvPr id="5" name="TextBox 4"/>
          <p:cNvSpPr txBox="1"/>
          <p:nvPr/>
        </p:nvSpPr>
        <p:spPr>
          <a:xfrm>
            <a:off x="419873" y="1304294"/>
            <a:ext cx="9822425" cy="4031873"/>
          </a:xfrm>
          <a:prstGeom prst="rect">
            <a:avLst/>
          </a:prstGeom>
          <a:noFill/>
        </p:spPr>
        <p:txBody>
          <a:bodyPr wrap="square" rtlCol="0">
            <a:spAutoFit/>
          </a:bodyPr>
          <a:lstStyle/>
          <a:p>
            <a:r>
              <a:rPr lang="en-US" sz="2000" dirty="0">
                <a:latin typeface="Gill Sans Light" charset="0"/>
              </a:rPr>
              <a:t>What are the data-related requirements for </a:t>
            </a:r>
            <a:r>
              <a:rPr lang="en-US" sz="2000" dirty="0" smtClean="0">
                <a:latin typeface="Gill Sans Light" charset="0"/>
              </a:rPr>
              <a:t>SEM?</a:t>
            </a:r>
          </a:p>
          <a:p>
            <a:endParaRPr lang="en-US" sz="2000" dirty="0">
              <a:latin typeface="Gill Sans Light" charset="0"/>
            </a:endParaRPr>
          </a:p>
          <a:p>
            <a:r>
              <a:rPr lang="en-US" sz="2000" dirty="0" smtClean="0">
                <a:latin typeface="Gill Sans Light" charset="0"/>
              </a:rPr>
              <a:t>Meet </a:t>
            </a:r>
            <a:r>
              <a:rPr lang="en-US" sz="2000" dirty="0">
                <a:latin typeface="Gill Sans Light" charset="0"/>
              </a:rPr>
              <a:t>the assumptions of the model estimator you have </a:t>
            </a:r>
            <a:r>
              <a:rPr lang="en-US" sz="2000" dirty="0" smtClean="0">
                <a:latin typeface="Gill Sans Light" charset="0"/>
              </a:rPr>
              <a:t>selected, </a:t>
            </a:r>
            <a:r>
              <a:rPr lang="en-US" sz="2000" dirty="0" err="1" smtClean="0">
                <a:latin typeface="Gill Sans Light" charset="0"/>
              </a:rPr>
              <a:t>e.g</a:t>
            </a:r>
            <a:r>
              <a:rPr lang="en-US" sz="2000" dirty="0" smtClean="0">
                <a:latin typeface="Gill Sans Light" charset="0"/>
              </a:rPr>
              <a:t> Multivariate </a:t>
            </a:r>
            <a:r>
              <a:rPr lang="en-US" sz="2000" dirty="0">
                <a:latin typeface="Gill Sans Light" charset="0"/>
              </a:rPr>
              <a:t>normality is the a central assumption </a:t>
            </a:r>
            <a:r>
              <a:rPr lang="en-US" sz="2000" dirty="0" smtClean="0">
                <a:latin typeface="Gill Sans Light" charset="0"/>
              </a:rPr>
              <a:t>when using Maximum-</a:t>
            </a:r>
            <a:r>
              <a:rPr lang="en-US" sz="2000" dirty="0" err="1" smtClean="0">
                <a:latin typeface="Gill Sans Light" charset="0"/>
              </a:rPr>
              <a:t>Liklihood</a:t>
            </a:r>
            <a:r>
              <a:rPr lang="en-US" sz="2000" dirty="0" smtClean="0">
                <a:latin typeface="Gill Sans Light" charset="0"/>
              </a:rPr>
              <a:t>, </a:t>
            </a:r>
            <a:r>
              <a:rPr lang="en-US" sz="2000" dirty="0">
                <a:latin typeface="Gill Sans Light" charset="0"/>
              </a:rPr>
              <a:t>look at skewness and kurtosis </a:t>
            </a:r>
            <a:r>
              <a:rPr lang="en-US" sz="2000" dirty="0" smtClean="0">
                <a:latin typeface="Gill Sans Light" charset="0"/>
              </a:rPr>
              <a:t>values</a:t>
            </a:r>
          </a:p>
          <a:p>
            <a:endParaRPr lang="en-US" sz="2000" dirty="0">
              <a:latin typeface="Gill Sans Light" charset="0"/>
            </a:endParaRPr>
          </a:p>
          <a:p>
            <a:r>
              <a:rPr lang="en-US" sz="2000" dirty="0" smtClean="0">
                <a:latin typeface="Gill Sans Light" charset="0"/>
              </a:rPr>
              <a:t>100-150 </a:t>
            </a:r>
            <a:r>
              <a:rPr lang="en-US" sz="2000" dirty="0">
                <a:latin typeface="Gill Sans Light" charset="0"/>
              </a:rPr>
              <a:t>observations might be enough, but sample size needs will increase as models become more complex, and/or as the reliability/validity of the variables used in the model decreases. </a:t>
            </a:r>
            <a:endParaRPr lang="en-US" sz="2000" dirty="0" smtClean="0">
              <a:latin typeface="Gill Sans Light" charset="0"/>
            </a:endParaRPr>
          </a:p>
          <a:p>
            <a:endParaRPr lang="en-US" sz="2000" dirty="0">
              <a:latin typeface="Gill Sans Light" charset="0"/>
            </a:endParaRPr>
          </a:p>
          <a:p>
            <a:r>
              <a:rPr lang="en-US" sz="2000" dirty="0" smtClean="0">
                <a:latin typeface="Gill Sans Light" charset="0"/>
              </a:rPr>
              <a:t>And </a:t>
            </a:r>
            <a:r>
              <a:rPr lang="en-US" sz="2000" dirty="0">
                <a:latin typeface="Gill Sans Light" charset="0"/>
              </a:rPr>
              <a:t>even if data depart from assumed properties, a </a:t>
            </a:r>
            <a:r>
              <a:rPr lang="en-US" sz="2000" dirty="0" smtClean="0">
                <a:latin typeface="Gill Sans Light" charset="0"/>
              </a:rPr>
              <a:t>researcher </a:t>
            </a:r>
            <a:r>
              <a:rPr lang="en-US" sz="2000" dirty="0">
                <a:latin typeface="Gill Sans Light" charset="0"/>
              </a:rPr>
              <a:t>could consider the use of a "robust" estimator (Finney &amp; DiStefano, 2008), or an estimator that assumes a different kind of data (e.g., a categorical estimator, like diagonally weighted least squares).</a:t>
            </a:r>
          </a:p>
          <a:p>
            <a:r>
              <a:rPr lang="en-US" dirty="0" smtClean="0">
                <a:latin typeface="Gill Sans Light" charset="0"/>
              </a:rPr>
              <a:t/>
            </a:r>
            <a:br>
              <a:rPr lang="en-US" dirty="0" smtClean="0">
                <a:latin typeface="Gill Sans Light" charset="0"/>
              </a:rPr>
            </a:br>
            <a:endParaRPr lang="en-US" dirty="0">
              <a:latin typeface="Gill Sans Light" charset="0"/>
            </a:endParaRPr>
          </a:p>
        </p:txBody>
      </p:sp>
    </p:spTree>
    <p:extLst>
      <p:ext uri="{BB962C8B-B14F-4D97-AF65-F5344CB8AC3E}">
        <p14:creationId xmlns:p14="http://schemas.microsoft.com/office/powerpoint/2010/main" val="4832994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4344459" cy="1077218"/>
          </a:xfrm>
          <a:prstGeom prst="rect">
            <a:avLst/>
          </a:prstGeom>
          <a:noFill/>
        </p:spPr>
        <p:txBody>
          <a:bodyPr wrap="none" rtlCol="0">
            <a:spAutoFit/>
          </a:bodyPr>
          <a:lstStyle/>
          <a:p>
            <a:r>
              <a:rPr lang="en-US" sz="3200" dirty="0" smtClean="0">
                <a:solidFill>
                  <a:schemeClr val="tx2">
                    <a:lumMod val="75000"/>
                  </a:schemeClr>
                </a:solidFill>
                <a:latin typeface="+mj-lt"/>
              </a:rPr>
              <a:t>SEM</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Model Comparison</a:t>
            </a:r>
          </a:p>
          <a:p>
            <a:endParaRPr lang="en-US" sz="3200" dirty="0">
              <a:solidFill>
                <a:schemeClr val="tx2">
                  <a:lumMod val="60000"/>
                  <a:lumOff val="40000"/>
                </a:schemeClr>
              </a:solidFill>
              <a:latin typeface="+mj-lt"/>
            </a:endParaRPr>
          </a:p>
        </p:txBody>
      </p:sp>
      <p:sp>
        <p:nvSpPr>
          <p:cNvPr id="5" name="TextBox 4"/>
          <p:cNvSpPr txBox="1"/>
          <p:nvPr/>
        </p:nvSpPr>
        <p:spPr>
          <a:xfrm>
            <a:off x="758773" y="1114333"/>
            <a:ext cx="9822425" cy="5570756"/>
          </a:xfrm>
          <a:prstGeom prst="rect">
            <a:avLst/>
          </a:prstGeom>
          <a:noFill/>
        </p:spPr>
        <p:txBody>
          <a:bodyPr wrap="square" rtlCol="0">
            <a:spAutoFit/>
          </a:bodyPr>
          <a:lstStyle/>
          <a:p>
            <a:r>
              <a:rPr lang="en-US" sz="2000" dirty="0" smtClean="0">
                <a:latin typeface="Gill Sans Light" charset="0"/>
              </a:rPr>
              <a:t>Various measures of fit, all based on the distance of the modeled covariance matrix to the observed variance matrix. </a:t>
            </a:r>
          </a:p>
          <a:p>
            <a:endParaRPr lang="en-US" sz="2000" dirty="0">
              <a:latin typeface="Gill Sans Light" charset="0"/>
            </a:endParaRPr>
          </a:p>
          <a:p>
            <a:r>
              <a:rPr lang="en-US" sz="2000" dirty="0" smtClean="0">
                <a:latin typeface="Gill Sans Light" charset="0"/>
              </a:rPr>
              <a:t>Some of them control for the sample size, and the complexity of the model (number of indicators)</a:t>
            </a:r>
          </a:p>
          <a:p>
            <a:endParaRPr lang="en-US" sz="2000" dirty="0">
              <a:latin typeface="Gill Sans Light" charset="0"/>
            </a:endParaRPr>
          </a:p>
          <a:p>
            <a:r>
              <a:rPr lang="en-US" sz="2000" dirty="0" smtClean="0">
                <a:latin typeface="Gill Sans Light" charset="0"/>
              </a:rPr>
              <a:t>Usually it is common to present several of them. Each author having their favorite ones apparently.</a:t>
            </a:r>
          </a:p>
          <a:p>
            <a:endParaRPr lang="en-US" sz="2000" dirty="0">
              <a:latin typeface="Gill Sans Light" charset="0"/>
            </a:endParaRPr>
          </a:p>
          <a:p>
            <a:r>
              <a:rPr lang="en-US" sz="2000" dirty="0" smtClean="0">
                <a:latin typeface="Gill Sans Light" charset="0"/>
              </a:rPr>
              <a:t>The main measures :</a:t>
            </a:r>
            <a:endParaRPr lang="en-US" sz="2000" dirty="0">
              <a:latin typeface="Gill Sans Light" charset="0"/>
            </a:endParaRPr>
          </a:p>
          <a:p>
            <a:pPr marL="285750" indent="-285750">
              <a:buFontTx/>
              <a:buChar char="-"/>
            </a:pPr>
            <a:r>
              <a:rPr lang="en-US" sz="2000" dirty="0" smtClean="0">
                <a:latin typeface="Gill Sans Light" charset="0"/>
              </a:rPr>
              <a:t>Chi squared = sum( (observed – expected)</a:t>
            </a:r>
            <a:r>
              <a:rPr lang="en-US" sz="2000" baseline="30000" dirty="0" smtClean="0">
                <a:latin typeface="Gill Sans Light" charset="0"/>
              </a:rPr>
              <a:t>2</a:t>
            </a:r>
            <a:r>
              <a:rPr lang="en-US" sz="2000" dirty="0" smtClean="0">
                <a:latin typeface="Gill Sans Light" charset="0"/>
              </a:rPr>
              <a:t> / expected) </a:t>
            </a:r>
          </a:p>
          <a:p>
            <a:pPr marL="285750" indent="-285750">
              <a:buFontTx/>
              <a:buChar char="-"/>
            </a:pPr>
            <a:r>
              <a:rPr lang="en-US" sz="2000" dirty="0" smtClean="0">
                <a:latin typeface="Gill Sans Light" charset="0"/>
              </a:rPr>
              <a:t>AIC = 2 * number of parameters – 2 * ln (</a:t>
            </a:r>
            <a:r>
              <a:rPr lang="en-US" sz="2000" dirty="0" err="1" smtClean="0">
                <a:latin typeface="Gill Sans Light" charset="0"/>
              </a:rPr>
              <a:t>likelyhood</a:t>
            </a:r>
            <a:r>
              <a:rPr lang="en-US" sz="2000" dirty="0" smtClean="0">
                <a:latin typeface="Gill Sans Light" charset="0"/>
              </a:rPr>
              <a:t>) </a:t>
            </a:r>
          </a:p>
          <a:p>
            <a:pPr marL="285750" indent="-285750">
              <a:buFontTx/>
              <a:buChar char="-"/>
            </a:pPr>
            <a:r>
              <a:rPr lang="en-US" sz="2000" dirty="0" smtClean="0">
                <a:latin typeface="Gill Sans Light" charset="0"/>
              </a:rPr>
              <a:t>BIC = 2 * number of parameters * ln (number of observation) – 2 * ln(</a:t>
            </a:r>
            <a:r>
              <a:rPr lang="en-US" sz="2000" dirty="0" err="1" smtClean="0">
                <a:latin typeface="Gill Sans Light" charset="0"/>
              </a:rPr>
              <a:t>likelyhood</a:t>
            </a:r>
            <a:r>
              <a:rPr lang="en-US" sz="2000" dirty="0" smtClean="0">
                <a:latin typeface="Gill Sans Light" charset="0"/>
              </a:rPr>
              <a:t>)</a:t>
            </a:r>
          </a:p>
          <a:p>
            <a:pPr marL="285750" indent="-285750">
              <a:buFontTx/>
              <a:buChar char="-"/>
            </a:pPr>
            <a:r>
              <a:rPr lang="en-US" sz="2000" dirty="0" smtClean="0">
                <a:latin typeface="Gill Sans Light" charset="0"/>
              </a:rPr>
              <a:t>Root mean squared error of approximation</a:t>
            </a:r>
          </a:p>
          <a:p>
            <a:pPr marL="285750" indent="-285750">
              <a:buFontTx/>
              <a:buChar char="-"/>
            </a:pPr>
            <a:r>
              <a:rPr lang="en-US" sz="2000" dirty="0" smtClean="0">
                <a:latin typeface="Gill Sans Light" charset="0"/>
              </a:rPr>
              <a:t>Standardized root mean residual</a:t>
            </a:r>
          </a:p>
          <a:p>
            <a:pPr marL="285750" indent="-285750">
              <a:buFontTx/>
              <a:buChar char="-"/>
            </a:pPr>
            <a:r>
              <a:rPr lang="en-US" sz="2000" dirty="0" smtClean="0">
                <a:latin typeface="Gill Sans Light" charset="0"/>
              </a:rPr>
              <a:t>Comparative Fit Index</a:t>
            </a:r>
            <a:endParaRPr lang="en-US" sz="2000" dirty="0">
              <a:latin typeface="Gill Sans Light" charset="0"/>
            </a:endParaRPr>
          </a:p>
          <a:p>
            <a:r>
              <a:rPr lang="en-US" dirty="0" smtClean="0">
                <a:latin typeface="Gill Sans Light" charset="0"/>
              </a:rPr>
              <a:t/>
            </a:r>
            <a:br>
              <a:rPr lang="en-US" dirty="0" smtClean="0">
                <a:latin typeface="Gill Sans Light" charset="0"/>
              </a:rPr>
            </a:br>
            <a:endParaRPr lang="en-US" dirty="0">
              <a:latin typeface="Gill Sans Light" charset="0"/>
            </a:endParaRPr>
          </a:p>
        </p:txBody>
      </p:sp>
    </p:spTree>
    <p:extLst>
      <p:ext uri="{BB962C8B-B14F-4D97-AF65-F5344CB8AC3E}">
        <p14:creationId xmlns:p14="http://schemas.microsoft.com/office/powerpoint/2010/main" val="19029614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284489"/>
            <a:ext cx="10058400" cy="2289021"/>
          </a:xfrm>
          <a:prstGeom prst="rect">
            <a:avLst/>
          </a:prstGeom>
        </p:spPr>
      </p:pic>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97757" y="294290"/>
            <a:ext cx="3343800" cy="1077218"/>
          </a:xfrm>
          <a:prstGeom prst="rect">
            <a:avLst/>
          </a:prstGeom>
          <a:noFill/>
        </p:spPr>
        <p:txBody>
          <a:bodyPr wrap="none" rtlCol="0">
            <a:spAutoFit/>
          </a:bodyPr>
          <a:lstStyle/>
          <a:p>
            <a:r>
              <a:rPr lang="en-US" sz="3200" dirty="0" smtClean="0">
                <a:solidFill>
                  <a:schemeClr val="tx2">
                    <a:lumMod val="75000"/>
                  </a:schemeClr>
                </a:solidFill>
                <a:latin typeface="+mj-lt"/>
              </a:rPr>
              <a:t>An Example</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Paper</a:t>
            </a:r>
          </a:p>
          <a:p>
            <a:endParaRPr lang="en-US" sz="3200" dirty="0">
              <a:solidFill>
                <a:schemeClr val="tx2">
                  <a:lumMod val="60000"/>
                  <a:lumOff val="40000"/>
                </a:schemeClr>
              </a:solidFill>
              <a:latin typeface="+mj-lt"/>
            </a:endParaRPr>
          </a:p>
        </p:txBody>
      </p:sp>
    </p:spTree>
    <p:extLst>
      <p:ext uri="{BB962C8B-B14F-4D97-AF65-F5344CB8AC3E}">
        <p14:creationId xmlns:p14="http://schemas.microsoft.com/office/powerpoint/2010/main" val="1124486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958135"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Classic GLM</a:t>
            </a:r>
          </a:p>
          <a:p>
            <a:endParaRPr lang="en-US" sz="3200" dirty="0">
              <a:solidFill>
                <a:schemeClr val="tx2">
                  <a:lumMod val="60000"/>
                  <a:lumOff val="40000"/>
                </a:schemeClr>
              </a:solidFill>
              <a:latin typeface="+mj-lt"/>
            </a:endParaRPr>
          </a:p>
        </p:txBody>
      </p:sp>
      <p:sp>
        <p:nvSpPr>
          <p:cNvPr id="7" name="TextBox 6"/>
          <p:cNvSpPr txBox="1"/>
          <p:nvPr/>
        </p:nvSpPr>
        <p:spPr>
          <a:xfrm>
            <a:off x="4637909" y="1150115"/>
            <a:ext cx="3395353" cy="461665"/>
          </a:xfrm>
          <a:prstGeom prst="rect">
            <a:avLst/>
          </a:prstGeom>
          <a:noFill/>
        </p:spPr>
        <p:txBody>
          <a:bodyPr wrap="none" rtlCol="0">
            <a:spAutoFit/>
          </a:bodyPr>
          <a:lstStyle/>
          <a:p>
            <a:r>
              <a:rPr lang="en-US" sz="2400" dirty="0" smtClean="0"/>
              <a:t>F(D) = </a:t>
            </a:r>
            <a:r>
              <a:rPr lang="en-US" sz="2400" dirty="0" err="1" smtClean="0"/>
              <a:t>aX</a:t>
            </a:r>
            <a:r>
              <a:rPr lang="en-US" sz="2400" dirty="0" smtClean="0"/>
              <a:t> + </a:t>
            </a:r>
            <a:r>
              <a:rPr lang="en-US" sz="2400" dirty="0" err="1" smtClean="0"/>
              <a:t>bY</a:t>
            </a:r>
            <a:r>
              <a:rPr lang="en-US" sz="2400" dirty="0" smtClean="0"/>
              <a:t> + </a:t>
            </a:r>
            <a:r>
              <a:rPr lang="en-US" sz="2400" dirty="0" err="1" smtClean="0"/>
              <a:t>cZ</a:t>
            </a:r>
            <a:r>
              <a:rPr lang="en-US" sz="2400" dirty="0" smtClean="0"/>
              <a:t> + error</a:t>
            </a:r>
            <a:endParaRPr lang="en-US" sz="2400" dirty="0"/>
          </a:p>
        </p:txBody>
      </p:sp>
      <p:sp>
        <p:nvSpPr>
          <p:cNvPr id="8" name="TextBox 7"/>
          <p:cNvSpPr txBox="1"/>
          <p:nvPr/>
        </p:nvSpPr>
        <p:spPr>
          <a:xfrm>
            <a:off x="7798810" y="6498940"/>
            <a:ext cx="4393190" cy="369332"/>
          </a:xfrm>
          <a:prstGeom prst="rect">
            <a:avLst/>
          </a:prstGeom>
          <a:noFill/>
        </p:spPr>
        <p:txBody>
          <a:bodyPr wrap="none" rtlCol="0">
            <a:spAutoFit/>
          </a:bodyPr>
          <a:lstStyle/>
          <a:p>
            <a:r>
              <a:rPr lang="en-US" dirty="0" smtClean="0"/>
              <a:t>F() is the link function, not used in basic stats</a:t>
            </a:r>
            <a:endParaRPr lang="en-US" dirty="0"/>
          </a:p>
        </p:txBody>
      </p:sp>
      <p:grpSp>
        <p:nvGrpSpPr>
          <p:cNvPr id="11" name="Group 10"/>
          <p:cNvGrpSpPr/>
          <p:nvPr/>
        </p:nvGrpSpPr>
        <p:grpSpPr>
          <a:xfrm>
            <a:off x="3497757" y="1712976"/>
            <a:ext cx="5487369" cy="4724702"/>
            <a:chOff x="3497757" y="1712976"/>
            <a:chExt cx="5487369" cy="4724702"/>
          </a:xfrm>
        </p:grpSpPr>
        <p:pic>
          <p:nvPicPr>
            <p:cNvPr id="5" name="Picture 4"/>
            <p:cNvPicPr>
              <a:picLocks noChangeAspect="1"/>
            </p:cNvPicPr>
            <p:nvPr/>
          </p:nvPicPr>
          <p:blipFill>
            <a:blip r:embed="rId2"/>
            <a:stretch>
              <a:fillRect/>
            </a:stretch>
          </p:blipFill>
          <p:spPr>
            <a:xfrm>
              <a:off x="3497757" y="1774238"/>
              <a:ext cx="5487369" cy="4663440"/>
            </a:xfrm>
            <a:prstGeom prst="rect">
              <a:avLst/>
            </a:prstGeom>
          </p:spPr>
        </p:pic>
        <p:sp>
          <p:nvSpPr>
            <p:cNvPr id="2" name="TextBox 1"/>
            <p:cNvSpPr txBox="1"/>
            <p:nvPr/>
          </p:nvSpPr>
          <p:spPr>
            <a:xfrm>
              <a:off x="5667983" y="1712976"/>
              <a:ext cx="391007" cy="369332"/>
            </a:xfrm>
            <a:prstGeom prst="rect">
              <a:avLst/>
            </a:prstGeom>
            <a:noFill/>
          </p:spPr>
          <p:txBody>
            <a:bodyPr wrap="square" rtlCol="0">
              <a:spAutoFit/>
            </a:bodyPr>
            <a:lstStyle/>
            <a:p>
              <a:r>
                <a:rPr lang="en-US" dirty="0" smtClean="0"/>
                <a:t>a</a:t>
              </a:r>
              <a:endParaRPr lang="en-US" dirty="0"/>
            </a:p>
          </p:txBody>
        </p:sp>
        <p:sp>
          <p:nvSpPr>
            <p:cNvPr id="9" name="TextBox 8"/>
            <p:cNvSpPr txBox="1"/>
            <p:nvPr/>
          </p:nvSpPr>
          <p:spPr>
            <a:xfrm>
              <a:off x="5667984" y="3683120"/>
              <a:ext cx="391007" cy="369332"/>
            </a:xfrm>
            <a:prstGeom prst="rect">
              <a:avLst/>
            </a:prstGeom>
            <a:noFill/>
          </p:spPr>
          <p:txBody>
            <a:bodyPr wrap="square" rtlCol="0">
              <a:spAutoFit/>
            </a:bodyPr>
            <a:lstStyle/>
            <a:p>
              <a:r>
                <a:rPr lang="en-US" smtClean="0"/>
                <a:t>b</a:t>
              </a:r>
              <a:endParaRPr lang="en-US" dirty="0"/>
            </a:p>
          </p:txBody>
        </p:sp>
        <p:sp>
          <p:nvSpPr>
            <p:cNvPr id="10" name="TextBox 9"/>
            <p:cNvSpPr txBox="1"/>
            <p:nvPr/>
          </p:nvSpPr>
          <p:spPr>
            <a:xfrm>
              <a:off x="5667985" y="5675376"/>
              <a:ext cx="391007" cy="369332"/>
            </a:xfrm>
            <a:prstGeom prst="rect">
              <a:avLst/>
            </a:prstGeom>
            <a:noFill/>
          </p:spPr>
          <p:txBody>
            <a:bodyPr wrap="square" rtlCol="0">
              <a:spAutoFit/>
            </a:bodyPr>
            <a:lstStyle/>
            <a:p>
              <a:r>
                <a:rPr lang="en-US" dirty="0"/>
                <a:t>c</a:t>
              </a:r>
            </a:p>
          </p:txBody>
        </p:sp>
        <p:sp>
          <p:nvSpPr>
            <p:cNvPr id="6" name="TextBox 5"/>
            <p:cNvSpPr txBox="1"/>
            <p:nvPr/>
          </p:nvSpPr>
          <p:spPr>
            <a:xfrm>
              <a:off x="7399603" y="4028068"/>
              <a:ext cx="696024" cy="369332"/>
            </a:xfrm>
            <a:prstGeom prst="rect">
              <a:avLst/>
            </a:prstGeom>
            <a:noFill/>
          </p:spPr>
          <p:txBody>
            <a:bodyPr wrap="none" rtlCol="0">
              <a:spAutoFit/>
            </a:bodyPr>
            <a:lstStyle/>
            <a:p>
              <a:r>
                <a:rPr lang="en-US" smtClean="0"/>
                <a:t>F(     )</a:t>
              </a:r>
              <a:endParaRPr lang="en-US"/>
            </a:p>
          </p:txBody>
        </p:sp>
      </p:grpSp>
      <p:sp>
        <p:nvSpPr>
          <p:cNvPr id="12" name="TextBox 11"/>
          <p:cNvSpPr txBox="1"/>
          <p:nvPr/>
        </p:nvSpPr>
        <p:spPr>
          <a:xfrm>
            <a:off x="369061" y="1196281"/>
            <a:ext cx="2948821" cy="369332"/>
          </a:xfrm>
          <a:prstGeom prst="rect">
            <a:avLst/>
          </a:prstGeom>
          <a:noFill/>
        </p:spPr>
        <p:txBody>
          <a:bodyPr wrap="none" rtlCol="0">
            <a:spAutoFit/>
          </a:bodyPr>
          <a:lstStyle/>
          <a:p>
            <a:r>
              <a:rPr lang="en-US" dirty="0" smtClean="0"/>
              <a:t>Stats rely </a:t>
            </a:r>
            <a:r>
              <a:rPr lang="en-US" smtClean="0"/>
              <a:t>on linear regression</a:t>
            </a:r>
            <a:endParaRPr lang="en-US" dirty="0"/>
          </a:p>
        </p:txBody>
      </p:sp>
    </p:spTree>
    <p:extLst>
      <p:ext uri="{BB962C8B-B14F-4D97-AF65-F5344CB8AC3E}">
        <p14:creationId xmlns:p14="http://schemas.microsoft.com/office/powerpoint/2010/main" val="7580542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8060476" cy="1077218"/>
          </a:xfrm>
          <a:prstGeom prst="rect">
            <a:avLst/>
          </a:prstGeom>
          <a:noFill/>
        </p:spPr>
        <p:txBody>
          <a:bodyPr wrap="none" rtlCol="0">
            <a:spAutoFit/>
          </a:bodyPr>
          <a:lstStyle/>
          <a:p>
            <a:r>
              <a:rPr lang="en-US" sz="3200" dirty="0" smtClean="0">
                <a:solidFill>
                  <a:schemeClr val="tx2">
                    <a:lumMod val="75000"/>
                  </a:schemeClr>
                </a:solidFill>
                <a:latin typeface="+mj-lt"/>
              </a:rPr>
              <a:t>Background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 Brief history of working memory</a:t>
            </a:r>
          </a:p>
          <a:p>
            <a:endParaRPr lang="en-US" sz="3200" dirty="0">
              <a:solidFill>
                <a:schemeClr val="tx2">
                  <a:lumMod val="60000"/>
                  <a:lumOff val="40000"/>
                </a:schemeClr>
              </a:solidFill>
              <a:latin typeface="+mj-lt"/>
            </a:endParaRPr>
          </a:p>
        </p:txBody>
      </p:sp>
      <p:sp>
        <p:nvSpPr>
          <p:cNvPr id="2" name="TextBox 1"/>
          <p:cNvSpPr txBox="1"/>
          <p:nvPr/>
        </p:nvSpPr>
        <p:spPr>
          <a:xfrm>
            <a:off x="426028" y="784131"/>
            <a:ext cx="11627427" cy="6463308"/>
          </a:xfrm>
          <a:prstGeom prst="rect">
            <a:avLst/>
          </a:prstGeom>
          <a:noFill/>
        </p:spPr>
        <p:txBody>
          <a:bodyPr wrap="square" rtlCol="0">
            <a:spAutoFit/>
          </a:bodyPr>
          <a:lstStyle/>
          <a:p>
            <a:r>
              <a:rPr lang="en-US" b="1" dirty="0" smtClean="0"/>
              <a:t>James 1890 </a:t>
            </a:r>
          </a:p>
          <a:p>
            <a:r>
              <a:rPr lang="en-US" dirty="0" smtClean="0"/>
              <a:t>Primary and secondary memory</a:t>
            </a:r>
          </a:p>
          <a:p>
            <a:endParaRPr lang="en-US" dirty="0" smtClean="0"/>
          </a:p>
          <a:p>
            <a:r>
              <a:rPr lang="en-US" b="1" dirty="0" smtClean="0"/>
              <a:t>1880-</a:t>
            </a:r>
            <a:r>
              <a:rPr lang="is-IS" b="1" dirty="0" smtClean="0"/>
              <a:t>…</a:t>
            </a:r>
            <a:endParaRPr lang="en-US" b="1" dirty="0"/>
          </a:p>
          <a:p>
            <a:r>
              <a:rPr lang="en-US" dirty="0" smtClean="0"/>
              <a:t>Rich panel of studies on memory.</a:t>
            </a:r>
          </a:p>
          <a:p>
            <a:r>
              <a:rPr lang="en-US" dirty="0" smtClean="0"/>
              <a:t>Theory of memory as storage units, short term and long term memory, procedural/declarative</a:t>
            </a:r>
            <a:r>
              <a:rPr lang="is-IS" dirty="0" smtClean="0"/>
              <a:t>…</a:t>
            </a:r>
            <a:endParaRPr lang="en-US" dirty="0" smtClean="0"/>
          </a:p>
          <a:p>
            <a:r>
              <a:rPr lang="en-US" dirty="0" smtClean="0"/>
              <a:t>Higher cognitive function makes demands on a limited capacity system and memory theorists assign this function to short term memory (STM). </a:t>
            </a:r>
          </a:p>
          <a:p>
            <a:r>
              <a:rPr lang="en-US" dirty="0" smtClean="0"/>
              <a:t>Shiffrin, 1970: Cue-based search processes, Encoding-Retrieval context</a:t>
            </a:r>
            <a:r>
              <a:rPr lang="is-IS" dirty="0" smtClean="0"/>
              <a:t>…</a:t>
            </a:r>
            <a:endParaRPr lang="en-US" dirty="0" smtClean="0"/>
          </a:p>
          <a:p>
            <a:endParaRPr lang="en-US" b="1" dirty="0" smtClean="0"/>
          </a:p>
          <a:p>
            <a:r>
              <a:rPr lang="en-US" b="1" dirty="0" smtClean="0"/>
              <a:t>Baddeley and Hitch, 1974</a:t>
            </a:r>
          </a:p>
          <a:p>
            <a:r>
              <a:rPr lang="en-US" dirty="0" smtClean="0"/>
              <a:t>Traditional STM measures do not correlate with measures of higher level functions such as reading, and reasoning. </a:t>
            </a:r>
          </a:p>
          <a:p>
            <a:r>
              <a:rPr lang="en-US" dirty="0" smtClean="0"/>
              <a:t>A new functional approach is necessary to define the memory processes implicated in those higher level function, </a:t>
            </a:r>
            <a:r>
              <a:rPr lang="en-US" dirty="0" err="1" smtClean="0"/>
              <a:t>i.e</a:t>
            </a:r>
            <a:r>
              <a:rPr lang="en-US" dirty="0" smtClean="0"/>
              <a:t> a working memory paradigm.</a:t>
            </a:r>
          </a:p>
          <a:p>
            <a:r>
              <a:rPr lang="en-US" dirty="0" smtClean="0"/>
              <a:t> A memory </a:t>
            </a:r>
            <a:r>
              <a:rPr lang="en-US" dirty="0"/>
              <a:t>system that could simultaneously manipulate the current contents of memory as well as update information in memory to accomplish task goals. </a:t>
            </a:r>
          </a:p>
          <a:p>
            <a:r>
              <a:rPr lang="en-US" dirty="0" smtClean="0"/>
              <a:t>They theorize three main components for WM :</a:t>
            </a:r>
          </a:p>
          <a:p>
            <a:pPr marL="285750" indent="-285750">
              <a:buFontTx/>
              <a:buChar char="-"/>
            </a:pPr>
            <a:r>
              <a:rPr lang="en-US" dirty="0" smtClean="0"/>
              <a:t>A central executive (flexible workspace able to process information and command storage)</a:t>
            </a:r>
          </a:p>
          <a:p>
            <a:pPr marL="285750" indent="-285750">
              <a:buFontTx/>
              <a:buChar char="-"/>
            </a:pPr>
            <a:r>
              <a:rPr lang="en-US" dirty="0" smtClean="0"/>
              <a:t>An </a:t>
            </a:r>
            <a:r>
              <a:rPr lang="en-US" dirty="0" err="1" smtClean="0"/>
              <a:t>articulary</a:t>
            </a:r>
            <a:r>
              <a:rPr lang="en-US" dirty="0" smtClean="0"/>
              <a:t> loop (auditory maintenance system)</a:t>
            </a:r>
          </a:p>
          <a:p>
            <a:pPr marL="285750" indent="-285750">
              <a:buFontTx/>
              <a:buChar char="-"/>
            </a:pPr>
            <a:r>
              <a:rPr lang="en-US" dirty="0" smtClean="0"/>
              <a:t>And a </a:t>
            </a:r>
            <a:r>
              <a:rPr lang="en-US" dirty="0" err="1" smtClean="0"/>
              <a:t>visuo</a:t>
            </a:r>
            <a:r>
              <a:rPr lang="en-US" dirty="0" smtClean="0"/>
              <a:t>-spatial scratch-pad (</a:t>
            </a:r>
            <a:r>
              <a:rPr lang="en-US" dirty="0" err="1" smtClean="0"/>
              <a:t>visuo</a:t>
            </a:r>
            <a:r>
              <a:rPr lang="en-US" dirty="0" smtClean="0"/>
              <a:t>-spatial maintenance system)</a:t>
            </a:r>
          </a:p>
          <a:p>
            <a:pPr marL="285750" indent="-285750">
              <a:buFontTx/>
              <a:buChar char="-"/>
            </a:pPr>
            <a:endParaRPr lang="en-US" dirty="0"/>
          </a:p>
          <a:p>
            <a:endParaRPr lang="en-US" dirty="0"/>
          </a:p>
          <a:p>
            <a:endParaRPr lang="en-US" dirty="0" smtClean="0"/>
          </a:p>
        </p:txBody>
      </p:sp>
    </p:spTree>
    <p:extLst>
      <p:ext uri="{BB962C8B-B14F-4D97-AF65-F5344CB8AC3E}">
        <p14:creationId xmlns:p14="http://schemas.microsoft.com/office/powerpoint/2010/main" val="9837477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8060476" cy="1077218"/>
          </a:xfrm>
          <a:prstGeom prst="rect">
            <a:avLst/>
          </a:prstGeom>
          <a:noFill/>
        </p:spPr>
        <p:txBody>
          <a:bodyPr wrap="none" rtlCol="0">
            <a:spAutoFit/>
          </a:bodyPr>
          <a:lstStyle/>
          <a:p>
            <a:r>
              <a:rPr lang="en-US" sz="3200" dirty="0" smtClean="0">
                <a:solidFill>
                  <a:schemeClr val="tx2">
                    <a:lumMod val="75000"/>
                  </a:schemeClr>
                </a:solidFill>
                <a:latin typeface="+mj-lt"/>
              </a:rPr>
              <a:t>Background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 Brief history of working memory</a:t>
            </a:r>
          </a:p>
          <a:p>
            <a:endParaRPr lang="en-US" sz="3200" dirty="0">
              <a:solidFill>
                <a:schemeClr val="tx2">
                  <a:lumMod val="60000"/>
                  <a:lumOff val="40000"/>
                </a:schemeClr>
              </a:solidFill>
              <a:latin typeface="+mj-lt"/>
            </a:endParaRPr>
          </a:p>
        </p:txBody>
      </p:sp>
      <p:sp>
        <p:nvSpPr>
          <p:cNvPr id="2" name="TextBox 1"/>
          <p:cNvSpPr txBox="1"/>
          <p:nvPr/>
        </p:nvSpPr>
        <p:spPr>
          <a:xfrm>
            <a:off x="401782" y="955964"/>
            <a:ext cx="11485418" cy="5078313"/>
          </a:xfrm>
          <a:prstGeom prst="rect">
            <a:avLst/>
          </a:prstGeom>
          <a:noFill/>
        </p:spPr>
        <p:txBody>
          <a:bodyPr wrap="square" rtlCol="0">
            <a:spAutoFit/>
          </a:bodyPr>
          <a:lstStyle/>
          <a:p>
            <a:r>
              <a:rPr lang="en-US" b="1" dirty="0"/>
              <a:t>Various models of WM are theorized</a:t>
            </a:r>
          </a:p>
          <a:p>
            <a:r>
              <a:rPr lang="en-US" dirty="0"/>
              <a:t>All agree that WM can only maintain a certain amount of information, with the notion of working memory capacity, but the nature of this limit is subject to hot debates. A specific question is whether this limit is invariant within an individual or is it task </a:t>
            </a:r>
            <a:r>
              <a:rPr lang="en-US" dirty="0" err="1"/>
              <a:t>dependant</a:t>
            </a:r>
            <a:r>
              <a:rPr lang="en-US" dirty="0"/>
              <a:t>.</a:t>
            </a:r>
          </a:p>
          <a:p>
            <a:endParaRPr lang="en-US" b="1" dirty="0" smtClean="0"/>
          </a:p>
          <a:p>
            <a:r>
              <a:rPr lang="en-US" b="1" dirty="0" err="1" smtClean="0"/>
              <a:t>Daneman</a:t>
            </a:r>
            <a:r>
              <a:rPr lang="en-US" b="1" dirty="0" smtClean="0"/>
              <a:t> </a:t>
            </a:r>
            <a:r>
              <a:rPr lang="en-US" b="1" dirty="0"/>
              <a:t>&amp; Carpenter, 1980</a:t>
            </a:r>
          </a:p>
          <a:p>
            <a:r>
              <a:rPr lang="en-US" dirty="0"/>
              <a:t>Complex reading span measure : occupy the WM with reading </a:t>
            </a:r>
            <a:r>
              <a:rPr lang="en-US" dirty="0" smtClean="0"/>
              <a:t>processing while asked </a:t>
            </a:r>
            <a:r>
              <a:rPr lang="en-US" dirty="0"/>
              <a:t>to remember the last word of the sentence</a:t>
            </a:r>
            <a:r>
              <a:rPr lang="en-US" dirty="0" smtClean="0"/>
              <a:t>.</a:t>
            </a:r>
          </a:p>
          <a:p>
            <a:r>
              <a:rPr lang="en-US" dirty="0" smtClean="0"/>
              <a:t>Complex reading span better predicted reading comprehension than simple memory span task (word span) </a:t>
            </a:r>
            <a:r>
              <a:rPr lang="en-US" dirty="0"/>
              <a:t>without secondary processing task</a:t>
            </a:r>
            <a:r>
              <a:rPr lang="en-US" dirty="0" smtClean="0"/>
              <a:t>, since then taken as measures of short term memory capacity.</a:t>
            </a:r>
            <a:endParaRPr lang="en-US" dirty="0"/>
          </a:p>
          <a:p>
            <a:r>
              <a:rPr lang="en-US" dirty="0" smtClean="0"/>
              <a:t>Conclude that </a:t>
            </a:r>
            <a:r>
              <a:rPr lang="en-US" dirty="0"/>
              <a:t>larger WM capacity might be due to better </a:t>
            </a:r>
            <a:r>
              <a:rPr lang="en-US" i="1" dirty="0"/>
              <a:t>domain related processing strategy </a:t>
            </a:r>
            <a:r>
              <a:rPr lang="en-US" dirty="0"/>
              <a:t>(</a:t>
            </a:r>
            <a:r>
              <a:rPr lang="en-US" dirty="0" err="1"/>
              <a:t>e.g</a:t>
            </a:r>
            <a:r>
              <a:rPr lang="en-US" dirty="0"/>
              <a:t> reading skills with word memory), leaving more room for storage – that is </a:t>
            </a:r>
            <a:r>
              <a:rPr lang="en-US" u="sng" dirty="0"/>
              <a:t>WM capacity is dependent on task proficiency</a:t>
            </a:r>
            <a:r>
              <a:rPr lang="en-US" dirty="0"/>
              <a:t>.</a:t>
            </a:r>
          </a:p>
          <a:p>
            <a:endParaRPr lang="en-US" b="1" dirty="0" smtClean="0"/>
          </a:p>
          <a:p>
            <a:r>
              <a:rPr lang="en-US" b="1" dirty="0" smtClean="0"/>
              <a:t>1980-85 </a:t>
            </a:r>
          </a:p>
          <a:p>
            <a:r>
              <a:rPr lang="en-US" dirty="0" smtClean="0"/>
              <a:t>Although main hypothesis for WM is a </a:t>
            </a:r>
            <a:r>
              <a:rPr lang="en-US" i="1" dirty="0" smtClean="0"/>
              <a:t>domain specific skill-based system</a:t>
            </a:r>
            <a:r>
              <a:rPr lang="en-US" dirty="0" smtClean="0"/>
              <a:t>, some studies are trying to characterize a general </a:t>
            </a:r>
            <a:r>
              <a:rPr lang="en-US" u="sng" dirty="0" smtClean="0"/>
              <a:t>trans-domain working memory</a:t>
            </a:r>
            <a:r>
              <a:rPr lang="en-US" dirty="0" smtClean="0"/>
              <a:t>, but with apparently poor correlation coefficients coming out, </a:t>
            </a:r>
            <a:r>
              <a:rPr lang="en-US" dirty="0" err="1" smtClean="0"/>
              <a:t>e.g</a:t>
            </a:r>
            <a:r>
              <a:rPr lang="en-US" dirty="0" smtClean="0"/>
              <a:t> correlation of higher level function like reading comprehension with reading span (high correlation) and counting span measures (low correlation) (Baddeley &amp; Brereton, 1985)</a:t>
            </a:r>
          </a:p>
        </p:txBody>
      </p:sp>
    </p:spTree>
    <p:extLst>
      <p:ext uri="{BB962C8B-B14F-4D97-AF65-F5344CB8AC3E}">
        <p14:creationId xmlns:p14="http://schemas.microsoft.com/office/powerpoint/2010/main" val="13078815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8060476" cy="1077218"/>
          </a:xfrm>
          <a:prstGeom prst="rect">
            <a:avLst/>
          </a:prstGeom>
          <a:noFill/>
        </p:spPr>
        <p:txBody>
          <a:bodyPr wrap="none" rtlCol="0">
            <a:spAutoFit/>
          </a:bodyPr>
          <a:lstStyle/>
          <a:p>
            <a:r>
              <a:rPr lang="en-US" sz="3200" dirty="0" smtClean="0">
                <a:solidFill>
                  <a:schemeClr val="tx2">
                    <a:lumMod val="75000"/>
                  </a:schemeClr>
                </a:solidFill>
                <a:latin typeface="+mj-lt"/>
              </a:rPr>
              <a:t>Background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 Brief history of working memory</a:t>
            </a:r>
          </a:p>
          <a:p>
            <a:endParaRPr lang="en-US" sz="3200" dirty="0">
              <a:solidFill>
                <a:schemeClr val="tx2">
                  <a:lumMod val="60000"/>
                  <a:lumOff val="40000"/>
                </a:schemeClr>
              </a:solidFill>
              <a:latin typeface="+mj-lt"/>
            </a:endParaRPr>
          </a:p>
        </p:txBody>
      </p:sp>
      <p:sp>
        <p:nvSpPr>
          <p:cNvPr id="2" name="TextBox 1"/>
          <p:cNvSpPr txBox="1"/>
          <p:nvPr/>
        </p:nvSpPr>
        <p:spPr>
          <a:xfrm>
            <a:off x="401782" y="955964"/>
            <a:ext cx="11485418" cy="6186309"/>
          </a:xfrm>
          <a:prstGeom prst="rect">
            <a:avLst/>
          </a:prstGeom>
          <a:noFill/>
        </p:spPr>
        <p:txBody>
          <a:bodyPr wrap="square" rtlCol="0">
            <a:spAutoFit/>
          </a:bodyPr>
          <a:lstStyle/>
          <a:p>
            <a:r>
              <a:rPr lang="en-US" b="1" dirty="0" smtClean="0"/>
              <a:t>“</a:t>
            </a:r>
            <a:r>
              <a:rPr lang="en-US" b="1" dirty="0"/>
              <a:t>Working Memory Capacity” Marilyn Turner, Randall Engle, 1986</a:t>
            </a:r>
          </a:p>
          <a:p>
            <a:r>
              <a:rPr lang="en-US" dirty="0"/>
              <a:t>Cross domain span task :  operational span (remember words while processing arithmetic). Predict reading comprehension as well as complex reading span : complex span tasks measure a cross-domain WM capacity.</a:t>
            </a:r>
          </a:p>
          <a:p>
            <a:endParaRPr lang="en-US" b="1" dirty="0" smtClean="0"/>
          </a:p>
          <a:p>
            <a:r>
              <a:rPr lang="en-US" b="1" dirty="0" smtClean="0"/>
              <a:t>1985-</a:t>
            </a:r>
            <a:r>
              <a:rPr lang="is-IS" b="1" dirty="0" smtClean="0"/>
              <a:t>…</a:t>
            </a:r>
          </a:p>
          <a:p>
            <a:r>
              <a:rPr lang="is-IS" dirty="0" smtClean="0"/>
              <a:t>WM studies show it correlates with  various higher level functions, vocabulary learning , computer language learning, SAT and aptitude test etc..</a:t>
            </a:r>
          </a:p>
          <a:p>
            <a:r>
              <a:rPr lang="is-IS" dirty="0" smtClean="0"/>
              <a:t>Latent factor analysis used to classify WM tasks in terms on what “latent executive functions” loads on them, and relate measures to each other (visual arrays, star counting test, random generation...)</a:t>
            </a:r>
          </a:p>
          <a:p>
            <a:endParaRPr lang="is-IS" b="1" dirty="0" smtClean="0"/>
          </a:p>
          <a:p>
            <a:r>
              <a:rPr lang="is-IS" b="1" dirty="0" smtClean="0"/>
              <a:t>Various theories of “Primary Memory”</a:t>
            </a:r>
          </a:p>
          <a:p>
            <a:r>
              <a:rPr lang="is-IS" dirty="0" smtClean="0"/>
              <a:t>McElree 1989: Single chunk focus, Cowan 1995 : 4 chunks Focus of attention model, Baddeley 2000: Episodic buffer, Davelaar 2002: activation buffer</a:t>
            </a:r>
          </a:p>
          <a:p>
            <a:endParaRPr lang="is-IS" dirty="0"/>
          </a:p>
          <a:p>
            <a:r>
              <a:rPr lang="is-IS" b="1" dirty="0" smtClean="0"/>
              <a:t>Oberauer, 2002 : WM model</a:t>
            </a:r>
          </a:p>
          <a:p>
            <a:r>
              <a:rPr lang="en-US" dirty="0" smtClean="0"/>
              <a:t>Three components:</a:t>
            </a:r>
            <a:r>
              <a:rPr lang="en-US" dirty="0"/>
              <a:t> the activated part of </a:t>
            </a:r>
            <a:r>
              <a:rPr lang="en-US" dirty="0" smtClean="0"/>
              <a:t>Long term memory, </a:t>
            </a:r>
            <a:r>
              <a:rPr lang="en-US" dirty="0"/>
              <a:t>the region of direct </a:t>
            </a:r>
            <a:r>
              <a:rPr lang="en-US" dirty="0" smtClean="0"/>
              <a:t>access (~= </a:t>
            </a:r>
            <a:r>
              <a:rPr lang="en-US" dirty="0" err="1" smtClean="0"/>
              <a:t>cowan</a:t>
            </a:r>
            <a:r>
              <a:rPr lang="en-US" dirty="0" smtClean="0"/>
              <a:t> 4 chunks but as active binding model), </a:t>
            </a:r>
            <a:r>
              <a:rPr lang="en-US" dirty="0"/>
              <a:t>and the focus of attention </a:t>
            </a:r>
            <a:r>
              <a:rPr lang="en-US" dirty="0" smtClean="0"/>
              <a:t>(selection function of units in DA ~= </a:t>
            </a:r>
            <a:r>
              <a:rPr lang="en-US" dirty="0" err="1" smtClean="0"/>
              <a:t>McElree</a:t>
            </a:r>
            <a:r>
              <a:rPr lang="en-US" dirty="0" smtClean="0"/>
              <a:t> single chunk focus)</a:t>
            </a:r>
            <a:endParaRPr lang="en-US" dirty="0"/>
          </a:p>
          <a:p>
            <a:endParaRPr lang="is-IS" b="1" dirty="0" smtClean="0"/>
          </a:p>
          <a:p>
            <a:r>
              <a:rPr lang="is-IS" b="1" dirty="0" smtClean="0"/>
              <a:t>Conway, Boyle , 2002</a:t>
            </a:r>
          </a:p>
          <a:p>
            <a:r>
              <a:rPr lang="is-IS" dirty="0" smtClean="0"/>
              <a:t>WM correlates with measures of fluid intelligence (Gf). With as much as 50% shared variance.</a:t>
            </a:r>
            <a:endParaRPr lang="en-US" b="1" dirty="0"/>
          </a:p>
          <a:p>
            <a:endParaRPr lang="en-US" dirty="0"/>
          </a:p>
          <a:p>
            <a:endParaRPr lang="en-US" dirty="0" smtClean="0"/>
          </a:p>
        </p:txBody>
      </p:sp>
    </p:spTree>
    <p:extLst>
      <p:ext uri="{BB962C8B-B14F-4D97-AF65-F5344CB8AC3E}">
        <p14:creationId xmlns:p14="http://schemas.microsoft.com/office/powerpoint/2010/main" val="16400499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8060476" cy="1077218"/>
          </a:xfrm>
          <a:prstGeom prst="rect">
            <a:avLst/>
          </a:prstGeom>
          <a:noFill/>
        </p:spPr>
        <p:txBody>
          <a:bodyPr wrap="none" rtlCol="0">
            <a:spAutoFit/>
          </a:bodyPr>
          <a:lstStyle/>
          <a:p>
            <a:r>
              <a:rPr lang="en-US" sz="3200" dirty="0" smtClean="0">
                <a:solidFill>
                  <a:schemeClr val="tx2">
                    <a:lumMod val="75000"/>
                  </a:schemeClr>
                </a:solidFill>
                <a:latin typeface="+mj-lt"/>
              </a:rPr>
              <a:t>Background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 Brief history of working memory</a:t>
            </a:r>
          </a:p>
          <a:p>
            <a:endParaRPr lang="en-US" sz="3200" dirty="0">
              <a:solidFill>
                <a:schemeClr val="tx2">
                  <a:lumMod val="60000"/>
                  <a:lumOff val="40000"/>
                </a:schemeClr>
              </a:solidFill>
              <a:latin typeface="+mj-lt"/>
            </a:endParaRPr>
          </a:p>
        </p:txBody>
      </p:sp>
      <p:sp>
        <p:nvSpPr>
          <p:cNvPr id="2" name="TextBox 1"/>
          <p:cNvSpPr txBox="1"/>
          <p:nvPr/>
        </p:nvSpPr>
        <p:spPr>
          <a:xfrm>
            <a:off x="401782" y="955964"/>
            <a:ext cx="11485418" cy="4524315"/>
          </a:xfrm>
          <a:prstGeom prst="rect">
            <a:avLst/>
          </a:prstGeom>
          <a:noFill/>
        </p:spPr>
        <p:txBody>
          <a:bodyPr wrap="square" rtlCol="0">
            <a:spAutoFit/>
          </a:bodyPr>
          <a:lstStyle/>
          <a:p>
            <a:r>
              <a:rPr lang="is-IS" b="1" dirty="0" smtClean="0"/>
              <a:t>Model used in the paper</a:t>
            </a:r>
            <a:endParaRPr lang="is-IS" b="1" dirty="0"/>
          </a:p>
          <a:p>
            <a:r>
              <a:rPr lang="is-IS" dirty="0"/>
              <a:t>Use of </a:t>
            </a:r>
            <a:r>
              <a:rPr lang="is-IS" dirty="0" smtClean="0"/>
              <a:t>“Primary memory” </a:t>
            </a:r>
            <a:r>
              <a:rPr lang="is-IS" dirty="0"/>
              <a:t>and </a:t>
            </a:r>
            <a:r>
              <a:rPr lang="is-IS" dirty="0" smtClean="0"/>
              <a:t>“secondary memory” </a:t>
            </a:r>
            <a:r>
              <a:rPr lang="is-IS" dirty="0"/>
              <a:t>to characterize two function of </a:t>
            </a:r>
            <a:r>
              <a:rPr lang="is-IS" dirty="0" smtClean="0"/>
              <a:t>WM</a:t>
            </a:r>
          </a:p>
          <a:p>
            <a:endParaRPr lang="is-IS" dirty="0"/>
          </a:p>
          <a:p>
            <a:pPr marL="285750" indent="-285750">
              <a:buFontTx/>
              <a:buChar char="-"/>
            </a:pPr>
            <a:r>
              <a:rPr lang="en-US" dirty="0"/>
              <a:t>Working memory is needed when control is needed to override automatic response tendencies. </a:t>
            </a:r>
            <a:endParaRPr lang="en-US" dirty="0" smtClean="0"/>
          </a:p>
          <a:p>
            <a:pPr marL="285750" indent="-285750">
              <a:buFontTx/>
              <a:buChar char="-"/>
            </a:pPr>
            <a:endParaRPr lang="en-US" dirty="0"/>
          </a:p>
          <a:p>
            <a:pPr marL="285750" indent="-285750">
              <a:buFontTx/>
              <a:buChar char="-"/>
            </a:pPr>
            <a:r>
              <a:rPr lang="en-US" dirty="0"/>
              <a:t>Working memory fulfills two basic functions, maintenance and retrieval: </a:t>
            </a:r>
          </a:p>
          <a:p>
            <a:pPr marL="742950" lvl="1" indent="-285750">
              <a:buFontTx/>
              <a:buChar char="-"/>
            </a:pPr>
            <a:r>
              <a:rPr lang="en-US" dirty="0"/>
              <a:t>Maintenance is needed to keep new and novel information in a heightened state of activity, particularly in the presence of internal and external distraction.   (primary memory)</a:t>
            </a:r>
          </a:p>
          <a:p>
            <a:pPr marL="742950" lvl="1" indent="-285750">
              <a:buFontTx/>
              <a:buChar char="-"/>
            </a:pPr>
            <a:r>
              <a:rPr lang="en-US" dirty="0"/>
              <a:t>Because the system is limited by how much information can be maintained at any given time, sometimes retrieval of that information in the presence of irrelevant information is required. To retrieve task relevant information, a discrimination process is needed to differentiate between relevant and irrelevant information on the basis of a combination of cues, particularly context cues. (secondary memory</a:t>
            </a:r>
            <a:r>
              <a:rPr lang="en-US" dirty="0" smtClean="0"/>
              <a:t>)</a:t>
            </a:r>
          </a:p>
          <a:p>
            <a:pPr marL="742950" lvl="1" indent="-285750">
              <a:buFontTx/>
              <a:buChar char="-"/>
            </a:pPr>
            <a:endParaRPr lang="en-US" dirty="0" smtClean="0"/>
          </a:p>
          <a:p>
            <a:pPr marL="285750" indent="-285750">
              <a:buFontTx/>
              <a:buChar char="-"/>
            </a:pPr>
            <a:r>
              <a:rPr lang="en-US" dirty="0" smtClean="0"/>
              <a:t>Role of attention is less clear : information filtering and maintain focus </a:t>
            </a:r>
          </a:p>
          <a:p>
            <a:pPr marL="742950" lvl="1" indent="-285750">
              <a:buFontTx/>
              <a:buChar char="-"/>
            </a:pPr>
            <a:endParaRPr lang="en-US" dirty="0"/>
          </a:p>
          <a:p>
            <a:endParaRPr lang="en-US" dirty="0"/>
          </a:p>
        </p:txBody>
      </p:sp>
    </p:spTree>
    <p:extLst>
      <p:ext uri="{BB962C8B-B14F-4D97-AF65-F5344CB8AC3E}">
        <p14:creationId xmlns:p14="http://schemas.microsoft.com/office/powerpoint/2010/main" val="19875312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8060476" cy="1077218"/>
          </a:xfrm>
          <a:prstGeom prst="rect">
            <a:avLst/>
          </a:prstGeom>
          <a:noFill/>
        </p:spPr>
        <p:txBody>
          <a:bodyPr wrap="none" rtlCol="0">
            <a:spAutoFit/>
          </a:bodyPr>
          <a:lstStyle/>
          <a:p>
            <a:r>
              <a:rPr lang="en-US" sz="3200" dirty="0" smtClean="0">
                <a:solidFill>
                  <a:schemeClr val="tx2">
                    <a:lumMod val="75000"/>
                  </a:schemeClr>
                </a:solidFill>
                <a:latin typeface="+mj-lt"/>
              </a:rPr>
              <a:t>Background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 Brief history of working memory</a:t>
            </a:r>
          </a:p>
          <a:p>
            <a:endParaRPr lang="en-US" sz="3200" dirty="0">
              <a:solidFill>
                <a:schemeClr val="tx2">
                  <a:lumMod val="60000"/>
                  <a:lumOff val="40000"/>
                </a:schemeClr>
              </a:solidFill>
              <a:latin typeface="+mj-lt"/>
            </a:endParaRPr>
          </a:p>
        </p:txBody>
      </p:sp>
      <p:sp>
        <p:nvSpPr>
          <p:cNvPr id="2" name="TextBox 1"/>
          <p:cNvSpPr txBox="1"/>
          <p:nvPr/>
        </p:nvSpPr>
        <p:spPr>
          <a:xfrm>
            <a:off x="401782" y="955964"/>
            <a:ext cx="11485418" cy="4247317"/>
          </a:xfrm>
          <a:prstGeom prst="rect">
            <a:avLst/>
          </a:prstGeom>
          <a:noFill/>
        </p:spPr>
        <p:txBody>
          <a:bodyPr wrap="square" rtlCol="0">
            <a:spAutoFit/>
          </a:bodyPr>
          <a:lstStyle/>
          <a:p>
            <a:r>
              <a:rPr lang="en-US" b="1" dirty="0"/>
              <a:t>All in all </a:t>
            </a:r>
            <a:endParaRPr lang="en-US" b="1" dirty="0" smtClean="0"/>
          </a:p>
          <a:p>
            <a:r>
              <a:rPr lang="en-US" dirty="0" smtClean="0"/>
              <a:t>40</a:t>
            </a:r>
            <a:r>
              <a:rPr lang="en-US" dirty="0"/>
              <a:t>+ years of task development, correlational studies, and latent factor analysis converging on a general model of WM and what a WM task is. </a:t>
            </a:r>
            <a:endParaRPr lang="en-US" dirty="0" smtClean="0"/>
          </a:p>
          <a:p>
            <a:endParaRPr lang="en-US" dirty="0"/>
          </a:p>
          <a:p>
            <a:endParaRPr lang="en-US" dirty="0"/>
          </a:p>
          <a:p>
            <a:r>
              <a:rPr lang="en-US" b="1" dirty="0" smtClean="0"/>
              <a:t>Moving from </a:t>
            </a:r>
            <a:r>
              <a:rPr lang="en-US" b="1" dirty="0"/>
              <a:t>behavior to neurophysiological </a:t>
            </a:r>
            <a:r>
              <a:rPr lang="en-US" b="1" dirty="0" smtClean="0"/>
              <a:t>paradigms</a:t>
            </a:r>
            <a:endParaRPr lang="en-US" dirty="0" smtClean="0"/>
          </a:p>
          <a:p>
            <a:r>
              <a:rPr lang="en-US" dirty="0" smtClean="0"/>
              <a:t>Flexible </a:t>
            </a:r>
            <a:r>
              <a:rPr lang="en-US" dirty="0"/>
              <a:t>resource </a:t>
            </a:r>
            <a:r>
              <a:rPr lang="en-US" dirty="0" smtClean="0"/>
              <a:t>allocation models (Bays), </a:t>
            </a:r>
            <a:r>
              <a:rPr lang="en-US" dirty="0"/>
              <a:t>continuous scales </a:t>
            </a:r>
            <a:r>
              <a:rPr lang="en-US" dirty="0" smtClean="0"/>
              <a:t>tasks (Wilken &amp; Ma), feature dimensions paradigms in fMRI studies (Vogel, </a:t>
            </a:r>
            <a:r>
              <a:rPr lang="en-US" dirty="0" err="1" smtClean="0"/>
              <a:t>Rigall</a:t>
            </a:r>
            <a:r>
              <a:rPr lang="en-US" dirty="0" smtClean="0"/>
              <a:t>), stimuli salience/perceptual decision making NHP </a:t>
            </a:r>
            <a:r>
              <a:rPr lang="en-US" dirty="0"/>
              <a:t>electrophysiological </a:t>
            </a:r>
            <a:r>
              <a:rPr lang="en-US" dirty="0" smtClean="0"/>
              <a:t>studies, association with reward, </a:t>
            </a:r>
            <a:r>
              <a:rPr lang="en-US" dirty="0"/>
              <a:t>etc.</a:t>
            </a:r>
          </a:p>
          <a:p>
            <a:endParaRPr lang="en-US" dirty="0"/>
          </a:p>
          <a:p>
            <a:r>
              <a:rPr lang="en-US" b="1" dirty="0"/>
              <a:t>Shared covariance with Gf is of great importance for the WM field : </a:t>
            </a:r>
          </a:p>
          <a:p>
            <a:r>
              <a:rPr lang="en-US" dirty="0"/>
              <a:t>“Among the theoretical constructs within current theories of information processing, WMC is the one parameter that correlates best with measures of reasoning ability, and even with gf and g. Therefore, investigating WMC, and its relationship with intelligence, is psychology’s best hope to date to understand intelligence.”</a:t>
            </a:r>
          </a:p>
          <a:p>
            <a:r>
              <a:rPr lang="en-US" dirty="0"/>
              <a:t>- Klaus </a:t>
            </a:r>
            <a:r>
              <a:rPr lang="en-US" dirty="0" err="1" smtClean="0"/>
              <a:t>Oberauer</a:t>
            </a:r>
            <a:r>
              <a:rPr lang="en-US" dirty="0" smtClean="0"/>
              <a:t> (vs Ackerman 2005) </a:t>
            </a:r>
            <a:endParaRPr lang="en-US" dirty="0"/>
          </a:p>
        </p:txBody>
      </p:sp>
    </p:spTree>
    <p:extLst>
      <p:ext uri="{BB962C8B-B14F-4D97-AF65-F5344CB8AC3E}">
        <p14:creationId xmlns:p14="http://schemas.microsoft.com/office/powerpoint/2010/main" val="9264333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3711657" cy="1077218"/>
          </a:xfrm>
          <a:prstGeom prst="rect">
            <a:avLst/>
          </a:prstGeom>
          <a:noFill/>
        </p:spPr>
        <p:txBody>
          <a:bodyPr wrap="none" rtlCol="0">
            <a:spAutoFit/>
          </a:bodyPr>
          <a:lstStyle/>
          <a:p>
            <a:r>
              <a:rPr lang="en-US" sz="3200" dirty="0" smtClean="0">
                <a:solidFill>
                  <a:schemeClr val="tx2">
                    <a:lumMod val="75000"/>
                  </a:schemeClr>
                </a:solidFill>
                <a:latin typeface="+mj-lt"/>
              </a:rPr>
              <a:t>Background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Authors</a:t>
            </a:r>
          </a:p>
          <a:p>
            <a:endParaRPr lang="en-US" sz="3200" dirty="0">
              <a:solidFill>
                <a:schemeClr val="tx2">
                  <a:lumMod val="60000"/>
                  <a:lumOff val="40000"/>
                </a:schemeClr>
              </a:solidFill>
              <a:latin typeface="+mj-lt"/>
            </a:endParaRPr>
          </a:p>
        </p:txBody>
      </p:sp>
      <p:sp>
        <p:nvSpPr>
          <p:cNvPr id="2" name="TextBox 1"/>
          <p:cNvSpPr txBox="1"/>
          <p:nvPr/>
        </p:nvSpPr>
        <p:spPr>
          <a:xfrm>
            <a:off x="665018" y="983673"/>
            <a:ext cx="11419609" cy="6186309"/>
          </a:xfrm>
          <a:prstGeom prst="rect">
            <a:avLst/>
          </a:prstGeom>
          <a:noFill/>
        </p:spPr>
        <p:txBody>
          <a:bodyPr wrap="square" rtlCol="0">
            <a:spAutoFit/>
          </a:bodyPr>
          <a:lstStyle/>
          <a:p>
            <a:r>
              <a:rPr lang="en-US" b="1" dirty="0" smtClean="0"/>
              <a:t>Zach </a:t>
            </a:r>
            <a:r>
              <a:rPr lang="en-US" b="1" dirty="0" err="1" smtClean="0"/>
              <a:t>Shipstead</a:t>
            </a:r>
            <a:endParaRPr lang="en-US" b="1" dirty="0" smtClean="0"/>
          </a:p>
          <a:p>
            <a:r>
              <a:rPr lang="en-US" dirty="0" smtClean="0"/>
              <a:t>Assistant Professor of Psychology, at Arizona State </a:t>
            </a:r>
            <a:r>
              <a:rPr lang="en-US" dirty="0"/>
              <a:t>U</a:t>
            </a:r>
            <a:r>
              <a:rPr lang="en-US" dirty="0" smtClean="0"/>
              <a:t>niversity. </a:t>
            </a:r>
          </a:p>
          <a:p>
            <a:r>
              <a:rPr lang="en-US" dirty="0" smtClean="0"/>
              <a:t>Studies intentional remembering and forgetting and their role in complex cognition.</a:t>
            </a:r>
          </a:p>
          <a:p>
            <a:r>
              <a:rPr lang="en-US" dirty="0" smtClean="0"/>
              <a:t>His working hypothesis :</a:t>
            </a:r>
          </a:p>
          <a:p>
            <a:pPr marL="285750" indent="-285750">
              <a:buFontTx/>
              <a:buChar char="-"/>
            </a:pPr>
            <a:r>
              <a:rPr lang="en-US" i="1" dirty="0"/>
              <a:t>I</a:t>
            </a:r>
            <a:r>
              <a:rPr lang="en-US" i="1" dirty="0" smtClean="0"/>
              <a:t>ntentional </a:t>
            </a:r>
            <a:r>
              <a:rPr lang="en-US" i="1" dirty="0"/>
              <a:t>remembering </a:t>
            </a:r>
            <a:r>
              <a:rPr lang="en-US" dirty="0"/>
              <a:t>is a process that is primarily tapped by tasks traditionally used to measures individual differences in </a:t>
            </a:r>
            <a:r>
              <a:rPr lang="en-US" i="1" dirty="0"/>
              <a:t>working memory capacity </a:t>
            </a:r>
            <a:r>
              <a:rPr lang="en-US" dirty="0"/>
              <a:t>(the ability to remember critical information in the face of distraction</a:t>
            </a:r>
            <a:r>
              <a:rPr lang="en-US" dirty="0" smtClean="0"/>
              <a:t>).</a:t>
            </a:r>
          </a:p>
          <a:p>
            <a:pPr marL="285750" indent="-285750">
              <a:buFontTx/>
              <a:buChar char="-"/>
            </a:pPr>
            <a:r>
              <a:rPr lang="en-US" i="1" dirty="0"/>
              <a:t>I</a:t>
            </a:r>
            <a:r>
              <a:rPr lang="en-US" i="1" dirty="0" smtClean="0"/>
              <a:t>ntentional </a:t>
            </a:r>
            <a:r>
              <a:rPr lang="en-US" i="1" dirty="0"/>
              <a:t>forgetting </a:t>
            </a:r>
            <a:r>
              <a:rPr lang="en-US" dirty="0"/>
              <a:t>is primarily tapped by tasks that are traditionally used to measure </a:t>
            </a:r>
            <a:r>
              <a:rPr lang="en-US" i="1" dirty="0"/>
              <a:t>general fluid intelligence</a:t>
            </a:r>
            <a:r>
              <a:rPr lang="en-US" dirty="0"/>
              <a:t> (the ability to reason with novel information</a:t>
            </a:r>
            <a:r>
              <a:rPr lang="en-US" dirty="0" smtClean="0"/>
              <a:t>).</a:t>
            </a:r>
          </a:p>
          <a:p>
            <a:pPr marL="285750" indent="-285750">
              <a:buFontTx/>
              <a:buChar char="-"/>
            </a:pPr>
            <a:r>
              <a:rPr lang="en-US" dirty="0" smtClean="0"/>
              <a:t>In </a:t>
            </a:r>
            <a:r>
              <a:rPr lang="en-US" dirty="0"/>
              <a:t>effect, these two processes allow a person to remain focused on important information, rather than being drawn into distraction or fixating on outdated information. The strong correlation between working memory capacity and fluid intelligence is thus explained by these processes being organized around the goals of top-down attention</a:t>
            </a:r>
            <a:r>
              <a:rPr lang="en-US" dirty="0" smtClean="0"/>
              <a:t>.</a:t>
            </a:r>
          </a:p>
          <a:p>
            <a:endParaRPr lang="en-US" dirty="0"/>
          </a:p>
          <a:p>
            <a:r>
              <a:rPr lang="en-US" b="1" dirty="0"/>
              <a:t>Randall Engle</a:t>
            </a:r>
          </a:p>
          <a:p>
            <a:r>
              <a:rPr lang="en-US" dirty="0"/>
              <a:t>Professor of Psychology at Georgia Tech and University of Edinburgh</a:t>
            </a:r>
          </a:p>
          <a:p>
            <a:r>
              <a:rPr lang="en-US" dirty="0"/>
              <a:t>Has been studying and modeling memory since his first 1970 paper : “Imagery and abstractness in short-term memory”. Has participated in the modern definition of working memory as an active functional process distinct from short term memory or another pure form of storage capacity.</a:t>
            </a:r>
          </a:p>
          <a:p>
            <a:r>
              <a:rPr lang="en-US" dirty="0"/>
              <a:t>Has been creating and refining tasks able to measure different aspects of working memory and in particular </a:t>
            </a:r>
            <a:r>
              <a:rPr lang="en-US" dirty="0" smtClean="0"/>
              <a:t>cross-modal </a:t>
            </a:r>
            <a:r>
              <a:rPr lang="en-US" dirty="0"/>
              <a:t>complex span tasks.</a:t>
            </a:r>
          </a:p>
          <a:p>
            <a:r>
              <a:rPr lang="en-US" dirty="0"/>
              <a:t/>
            </a:r>
            <a:br>
              <a:rPr lang="en-US" dirty="0"/>
            </a:br>
            <a:endParaRPr lang="en-US" dirty="0"/>
          </a:p>
          <a:p>
            <a:endParaRPr lang="en-US" dirty="0" smtClean="0"/>
          </a:p>
        </p:txBody>
      </p:sp>
    </p:spTree>
    <p:extLst>
      <p:ext uri="{BB962C8B-B14F-4D97-AF65-F5344CB8AC3E}">
        <p14:creationId xmlns:p14="http://schemas.microsoft.com/office/powerpoint/2010/main" val="12177432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5298502" cy="1077218"/>
          </a:xfrm>
          <a:prstGeom prst="rect">
            <a:avLst/>
          </a:prstGeom>
          <a:noFill/>
        </p:spPr>
        <p:txBody>
          <a:bodyPr wrap="none" rtlCol="0">
            <a:spAutoFit/>
          </a:bodyPr>
          <a:lstStyle/>
          <a:p>
            <a:r>
              <a:rPr lang="en-US" sz="3200" dirty="0" smtClean="0">
                <a:solidFill>
                  <a:schemeClr val="tx2">
                    <a:lumMod val="75000"/>
                  </a:schemeClr>
                </a:solidFill>
                <a:latin typeface="+mj-lt"/>
              </a:rPr>
              <a:t>Background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Working Memory</a:t>
            </a:r>
          </a:p>
          <a:p>
            <a:endParaRPr lang="en-US" sz="3200" dirty="0">
              <a:solidFill>
                <a:schemeClr val="tx2">
                  <a:lumMod val="60000"/>
                  <a:lumOff val="40000"/>
                </a:schemeClr>
              </a:solidFill>
              <a:latin typeface="+mj-lt"/>
            </a:endParaRPr>
          </a:p>
        </p:txBody>
      </p:sp>
      <p:sp>
        <p:nvSpPr>
          <p:cNvPr id="10" name="Rounded Rectangle 9"/>
          <p:cNvSpPr/>
          <p:nvPr/>
        </p:nvSpPr>
        <p:spPr>
          <a:xfrm>
            <a:off x="8694609" y="1237619"/>
            <a:ext cx="3283528" cy="2022764"/>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Access Goal Relevant Information</a:t>
            </a:r>
            <a:endParaRPr lang="en-US" dirty="0"/>
          </a:p>
        </p:txBody>
      </p:sp>
      <p:sp>
        <p:nvSpPr>
          <p:cNvPr id="9" name="Rounded Rectangle 8"/>
          <p:cNvSpPr/>
          <p:nvPr/>
        </p:nvSpPr>
        <p:spPr>
          <a:xfrm>
            <a:off x="10203240" y="2115741"/>
            <a:ext cx="1731819" cy="886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Retrieval from secondary memory</a:t>
            </a:r>
            <a:endParaRPr lang="en-US" dirty="0"/>
          </a:p>
        </p:txBody>
      </p:sp>
      <p:sp>
        <p:nvSpPr>
          <p:cNvPr id="11" name="Rounded Rectangle 10"/>
          <p:cNvSpPr/>
          <p:nvPr/>
        </p:nvSpPr>
        <p:spPr>
          <a:xfrm>
            <a:off x="8719286" y="3387435"/>
            <a:ext cx="3283528" cy="1863068"/>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Attentional control</a:t>
            </a:r>
            <a:endParaRPr lang="en-US" dirty="0"/>
          </a:p>
        </p:txBody>
      </p:sp>
      <p:sp>
        <p:nvSpPr>
          <p:cNvPr id="13" name="Rounded Rectangle 12"/>
          <p:cNvSpPr/>
          <p:nvPr/>
        </p:nvSpPr>
        <p:spPr>
          <a:xfrm>
            <a:off x="10416553" y="3952926"/>
            <a:ext cx="1462663" cy="1149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Active </a:t>
            </a:r>
            <a:r>
              <a:rPr lang="en-US" dirty="0" smtClean="0"/>
              <a:t>filtering</a:t>
            </a:r>
            <a:endParaRPr lang="en-US" dirty="0"/>
          </a:p>
        </p:txBody>
      </p:sp>
      <p:grpSp>
        <p:nvGrpSpPr>
          <p:cNvPr id="22" name="Group 21"/>
          <p:cNvGrpSpPr/>
          <p:nvPr/>
        </p:nvGrpSpPr>
        <p:grpSpPr>
          <a:xfrm>
            <a:off x="4016882" y="1167296"/>
            <a:ext cx="3743758" cy="3151673"/>
            <a:chOff x="997528" y="806710"/>
            <a:chExt cx="3743758" cy="3151673"/>
          </a:xfrm>
        </p:grpSpPr>
        <p:sp>
          <p:nvSpPr>
            <p:cNvPr id="6" name="Rounded Rectangle 5"/>
            <p:cNvSpPr/>
            <p:nvPr/>
          </p:nvSpPr>
          <p:spPr>
            <a:xfrm>
              <a:off x="997528" y="2732624"/>
              <a:ext cx="3743758" cy="1225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Working Memory</a:t>
              </a:r>
              <a:endParaRPr lang="en-US" sz="2400"/>
            </a:p>
          </p:txBody>
        </p:sp>
        <p:sp>
          <p:nvSpPr>
            <p:cNvPr id="16" name="Down Arrow 15"/>
            <p:cNvSpPr/>
            <p:nvPr/>
          </p:nvSpPr>
          <p:spPr>
            <a:xfrm>
              <a:off x="1371600" y="1468582"/>
              <a:ext cx="471055" cy="10390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2537360" y="1454727"/>
              <a:ext cx="471055" cy="1025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3730832" y="1454727"/>
              <a:ext cx="460233" cy="103909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1246900" y="986775"/>
              <a:ext cx="713657" cy="369332"/>
            </a:xfrm>
            <a:prstGeom prst="rect">
              <a:avLst/>
            </a:prstGeom>
            <a:noFill/>
          </p:spPr>
          <p:txBody>
            <a:bodyPr wrap="none" rtlCol="0">
              <a:spAutoFit/>
            </a:bodyPr>
            <a:lstStyle/>
            <a:p>
              <a:r>
                <a:rPr lang="en-US" dirty="0" smtClean="0"/>
                <a:t>Noise</a:t>
              </a:r>
              <a:endParaRPr lang="en-US" dirty="0"/>
            </a:p>
          </p:txBody>
        </p:sp>
        <p:sp>
          <p:nvSpPr>
            <p:cNvPr id="20" name="TextBox 19"/>
            <p:cNvSpPr txBox="1"/>
            <p:nvPr/>
          </p:nvSpPr>
          <p:spPr>
            <a:xfrm>
              <a:off x="2187955" y="808396"/>
              <a:ext cx="1178015" cy="646331"/>
            </a:xfrm>
            <a:prstGeom prst="rect">
              <a:avLst/>
            </a:prstGeom>
            <a:noFill/>
          </p:spPr>
          <p:txBody>
            <a:bodyPr wrap="none" rtlCol="0">
              <a:spAutoFit/>
            </a:bodyPr>
            <a:lstStyle/>
            <a:p>
              <a:pPr algn="ctr"/>
              <a:r>
                <a:rPr lang="en-US" dirty="0" smtClean="0"/>
                <a:t>Ongoing</a:t>
              </a:r>
            </a:p>
            <a:p>
              <a:pPr algn="ctr"/>
              <a:r>
                <a:rPr lang="en-US" dirty="0" smtClean="0"/>
                <a:t>Processing</a:t>
              </a:r>
              <a:endParaRPr lang="en-US" dirty="0"/>
            </a:p>
          </p:txBody>
        </p:sp>
        <p:sp>
          <p:nvSpPr>
            <p:cNvPr id="21" name="TextBox 20"/>
            <p:cNvSpPr txBox="1"/>
            <p:nvPr/>
          </p:nvSpPr>
          <p:spPr>
            <a:xfrm>
              <a:off x="3314681" y="806710"/>
              <a:ext cx="1292533" cy="646331"/>
            </a:xfrm>
            <a:prstGeom prst="rect">
              <a:avLst/>
            </a:prstGeom>
            <a:noFill/>
          </p:spPr>
          <p:txBody>
            <a:bodyPr wrap="none" rtlCol="0">
              <a:spAutoFit/>
            </a:bodyPr>
            <a:lstStyle/>
            <a:p>
              <a:pPr algn="ctr"/>
              <a:r>
                <a:rPr lang="en-US" dirty="0" smtClean="0"/>
                <a:t>Relevant </a:t>
              </a:r>
            </a:p>
            <a:p>
              <a:pPr algn="ctr"/>
              <a:r>
                <a:rPr lang="en-US" dirty="0" smtClean="0"/>
                <a:t>information</a:t>
              </a:r>
              <a:endParaRPr lang="en-US" dirty="0"/>
            </a:p>
          </p:txBody>
        </p:sp>
      </p:grpSp>
      <p:grpSp>
        <p:nvGrpSpPr>
          <p:cNvPr id="37" name="Group 36"/>
          <p:cNvGrpSpPr/>
          <p:nvPr/>
        </p:nvGrpSpPr>
        <p:grpSpPr>
          <a:xfrm>
            <a:off x="4087519" y="4374928"/>
            <a:ext cx="1071126" cy="2441507"/>
            <a:chOff x="1062708" y="4416493"/>
            <a:chExt cx="1071126" cy="2441507"/>
          </a:xfrm>
          <a:solidFill>
            <a:schemeClr val="accent2">
              <a:lumMod val="75000"/>
            </a:schemeClr>
          </a:solidFill>
        </p:grpSpPr>
        <p:sp>
          <p:nvSpPr>
            <p:cNvPr id="36" name="Down Arrow 35"/>
            <p:cNvSpPr/>
            <p:nvPr/>
          </p:nvSpPr>
          <p:spPr>
            <a:xfrm rot="10800000">
              <a:off x="1395423" y="4416493"/>
              <a:ext cx="484632" cy="567155"/>
            </a:xfrm>
            <a:prstGeom prst="downArrow">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7"/>
              <a:endCxn id="23" idx="3"/>
            </p:cNvCxnSpPr>
            <p:nvPr/>
          </p:nvCxnSpPr>
          <p:spPr>
            <a:xfrm flipH="1">
              <a:off x="1314450" y="5098221"/>
              <a:ext cx="646578" cy="646578"/>
            </a:xfrm>
            <a:prstGeom prst="line">
              <a:avLst/>
            </a:prstGeom>
            <a:grp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3" idx="5"/>
              <a:endCxn id="23" idx="1"/>
            </p:cNvCxnSpPr>
            <p:nvPr/>
          </p:nvCxnSpPr>
          <p:spPr>
            <a:xfrm flipH="1" flipV="1">
              <a:off x="1314450" y="5098221"/>
              <a:ext cx="646578" cy="646578"/>
            </a:xfrm>
            <a:prstGeom prst="line">
              <a:avLst/>
            </a:prstGeom>
            <a:grp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62708" y="5934670"/>
              <a:ext cx="1071126" cy="923330"/>
            </a:xfrm>
            <a:prstGeom prst="rect">
              <a:avLst/>
            </a:prstGeom>
            <a:noFill/>
            <a:ln>
              <a:solidFill>
                <a:schemeClr val="accent2">
                  <a:lumMod val="75000"/>
                </a:schemeClr>
              </a:solidFill>
            </a:ln>
          </p:spPr>
          <p:txBody>
            <a:bodyPr wrap="none" rtlCol="0">
              <a:spAutoFit/>
            </a:bodyPr>
            <a:lstStyle/>
            <a:p>
              <a:pPr algn="ctr"/>
              <a:r>
                <a:rPr lang="en-US" smtClean="0"/>
                <a:t>Tuning</a:t>
              </a:r>
            </a:p>
            <a:p>
              <a:pPr algn="ctr"/>
              <a:r>
                <a:rPr lang="en-US" dirty="0" smtClean="0"/>
                <a:t>Goals</a:t>
              </a:r>
            </a:p>
            <a:p>
              <a:pPr algn="ctr"/>
              <a:r>
                <a:rPr lang="en-US" dirty="0" smtClean="0"/>
                <a:t>Demands</a:t>
              </a:r>
              <a:endParaRPr lang="en-US" dirty="0"/>
            </a:p>
          </p:txBody>
        </p:sp>
        <p:sp>
          <p:nvSpPr>
            <p:cNvPr id="23" name="Donut 22"/>
            <p:cNvSpPr/>
            <p:nvPr/>
          </p:nvSpPr>
          <p:spPr>
            <a:xfrm>
              <a:off x="1180539" y="4964310"/>
              <a:ext cx="914400" cy="914400"/>
            </a:xfrm>
            <a:prstGeom prst="donut">
              <a:avLst>
                <a:gd name="adj" fmla="val 6712"/>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40" name="Straight Arrow Connector 39"/>
          <p:cNvCxnSpPr/>
          <p:nvPr/>
        </p:nvCxnSpPr>
        <p:spPr>
          <a:xfrm>
            <a:off x="7908961" y="3440305"/>
            <a:ext cx="656072" cy="0"/>
          </a:xfrm>
          <a:prstGeom prst="straightConnector1">
            <a:avLst/>
          </a:prstGeom>
          <a:ln w="127000">
            <a:solidFill>
              <a:schemeClr val="accent4"/>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1" name="Down Arrow 40"/>
          <p:cNvSpPr/>
          <p:nvPr/>
        </p:nvSpPr>
        <p:spPr>
          <a:xfrm>
            <a:off x="5863512" y="4422538"/>
            <a:ext cx="460233" cy="103909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TextBox 41"/>
          <p:cNvSpPr txBox="1"/>
          <p:nvPr/>
        </p:nvSpPr>
        <p:spPr>
          <a:xfrm>
            <a:off x="5263324" y="5590134"/>
            <a:ext cx="1554080" cy="646331"/>
          </a:xfrm>
          <a:prstGeom prst="rect">
            <a:avLst/>
          </a:prstGeom>
          <a:noFill/>
        </p:spPr>
        <p:txBody>
          <a:bodyPr wrap="none" rtlCol="0">
            <a:spAutoFit/>
          </a:bodyPr>
          <a:lstStyle/>
          <a:p>
            <a:pPr algn="ctr"/>
            <a:r>
              <a:rPr lang="en-US" dirty="0" smtClean="0"/>
              <a:t>Goal </a:t>
            </a:r>
            <a:r>
              <a:rPr lang="en-US" smtClean="0"/>
              <a:t>Oriented </a:t>
            </a:r>
          </a:p>
          <a:p>
            <a:pPr algn="ctr"/>
            <a:r>
              <a:rPr lang="en-US" dirty="0" smtClean="0"/>
              <a:t>Response</a:t>
            </a:r>
            <a:endParaRPr lang="en-US" dirty="0"/>
          </a:p>
        </p:txBody>
      </p:sp>
      <p:sp>
        <p:nvSpPr>
          <p:cNvPr id="44" name="Down Arrow 43"/>
          <p:cNvSpPr/>
          <p:nvPr/>
        </p:nvSpPr>
        <p:spPr>
          <a:xfrm rot="16200000">
            <a:off x="8116518" y="3495462"/>
            <a:ext cx="258856" cy="656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a:stCxn id="6" idx="1"/>
            <a:endCxn id="47" idx="3"/>
          </p:cNvCxnSpPr>
          <p:nvPr/>
        </p:nvCxnSpPr>
        <p:spPr>
          <a:xfrm flipH="1">
            <a:off x="3071844" y="3706090"/>
            <a:ext cx="945038" cy="0"/>
          </a:xfrm>
          <a:prstGeom prst="straightConnector1">
            <a:avLst/>
          </a:prstGeom>
          <a:ln>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356414" y="3093210"/>
            <a:ext cx="2715430" cy="1225759"/>
          </a:xfrm>
          <a:prstGeom prst="roundRect">
            <a:avLst/>
          </a:prstGeom>
          <a:solidFill>
            <a:srgbClr val="9F86D5"/>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Fluid Intelligence</a:t>
            </a:r>
            <a:endParaRPr lang="en-US" sz="2400" dirty="0"/>
          </a:p>
        </p:txBody>
      </p:sp>
      <p:sp>
        <p:nvSpPr>
          <p:cNvPr id="50" name="TextBox 49"/>
          <p:cNvSpPr txBox="1"/>
          <p:nvPr/>
        </p:nvSpPr>
        <p:spPr>
          <a:xfrm>
            <a:off x="3293918" y="2782358"/>
            <a:ext cx="540533" cy="1015663"/>
          </a:xfrm>
          <a:prstGeom prst="rect">
            <a:avLst/>
          </a:prstGeom>
          <a:noFill/>
          <a:ln>
            <a:noFill/>
          </a:ln>
        </p:spPr>
        <p:txBody>
          <a:bodyPr wrap="none" rtlCol="0">
            <a:spAutoFit/>
          </a:bodyPr>
          <a:lstStyle/>
          <a:p>
            <a:r>
              <a:rPr lang="en-US" sz="6000" b="1" dirty="0" smtClean="0">
                <a:solidFill>
                  <a:schemeClr val="accent6">
                    <a:lumMod val="50000"/>
                  </a:schemeClr>
                </a:solidFill>
              </a:rPr>
              <a:t>?</a:t>
            </a:r>
            <a:endParaRPr lang="en-US" sz="6000" b="1" dirty="0">
              <a:solidFill>
                <a:schemeClr val="accent6">
                  <a:lumMod val="50000"/>
                </a:schemeClr>
              </a:solidFill>
            </a:endParaRPr>
          </a:p>
        </p:txBody>
      </p:sp>
      <p:sp>
        <p:nvSpPr>
          <p:cNvPr id="52" name="U-Turn Arrow 51"/>
          <p:cNvSpPr/>
          <p:nvPr/>
        </p:nvSpPr>
        <p:spPr>
          <a:xfrm>
            <a:off x="7210419" y="4318969"/>
            <a:ext cx="550221"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p:cNvSpPr txBox="1"/>
          <p:nvPr/>
        </p:nvSpPr>
        <p:spPr>
          <a:xfrm>
            <a:off x="6831372" y="4920932"/>
            <a:ext cx="1101775" cy="923330"/>
          </a:xfrm>
          <a:prstGeom prst="rect">
            <a:avLst/>
          </a:prstGeom>
          <a:solidFill>
            <a:srgbClr val="D74B62"/>
          </a:solidFill>
          <a:ln>
            <a:solidFill>
              <a:srgbClr val="C00000"/>
            </a:solidFill>
          </a:ln>
        </p:spPr>
        <p:txBody>
          <a:bodyPr wrap="none" rtlCol="0">
            <a:spAutoFit/>
          </a:bodyPr>
          <a:lstStyle/>
          <a:p>
            <a:pPr algn="ctr"/>
            <a:r>
              <a:rPr lang="en-US" dirty="0" smtClean="0">
                <a:solidFill>
                  <a:schemeClr val="bg1"/>
                </a:solidFill>
              </a:rPr>
              <a:t>Tasks</a:t>
            </a:r>
          </a:p>
          <a:p>
            <a:pPr algn="ctr"/>
            <a:r>
              <a:rPr lang="en-US" dirty="0" smtClean="0">
                <a:solidFill>
                  <a:schemeClr val="bg1"/>
                </a:solidFill>
              </a:rPr>
              <a:t>Manifest</a:t>
            </a:r>
          </a:p>
          <a:p>
            <a:pPr algn="ctr"/>
            <a:r>
              <a:rPr lang="en-US" dirty="0" smtClean="0">
                <a:solidFill>
                  <a:schemeClr val="bg1"/>
                </a:solidFill>
              </a:rPr>
              <a:t>Measures</a:t>
            </a:r>
            <a:endParaRPr lang="en-US" dirty="0">
              <a:solidFill>
                <a:schemeClr val="bg1"/>
              </a:solidFill>
            </a:endParaRPr>
          </a:p>
        </p:txBody>
      </p:sp>
      <p:sp>
        <p:nvSpPr>
          <p:cNvPr id="54" name="U-Turn Arrow 53"/>
          <p:cNvSpPr/>
          <p:nvPr/>
        </p:nvSpPr>
        <p:spPr>
          <a:xfrm>
            <a:off x="10872773" y="5099458"/>
            <a:ext cx="550221"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U-Turn Arrow 54"/>
          <p:cNvSpPr/>
          <p:nvPr/>
        </p:nvSpPr>
        <p:spPr>
          <a:xfrm rot="10800000">
            <a:off x="8553152" y="1482774"/>
            <a:ext cx="550221"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U-Turn Arrow 55"/>
          <p:cNvSpPr/>
          <p:nvPr/>
        </p:nvSpPr>
        <p:spPr>
          <a:xfrm rot="10800000" flipH="1">
            <a:off x="11631193" y="1527280"/>
            <a:ext cx="560807"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U-Turn Arrow 56"/>
          <p:cNvSpPr/>
          <p:nvPr/>
        </p:nvSpPr>
        <p:spPr>
          <a:xfrm rot="10800000">
            <a:off x="1879839" y="2481197"/>
            <a:ext cx="550221" cy="603776"/>
          </a:xfrm>
          <a:prstGeom prst="uturnArrow">
            <a:avLst/>
          </a:prstGeom>
          <a:solidFill>
            <a:srgbClr val="D74B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p:cNvSpPr txBox="1"/>
          <p:nvPr/>
        </p:nvSpPr>
        <p:spPr>
          <a:xfrm>
            <a:off x="7985312" y="2424642"/>
            <a:ext cx="540533" cy="1015663"/>
          </a:xfrm>
          <a:prstGeom prst="rect">
            <a:avLst/>
          </a:prstGeom>
          <a:noFill/>
          <a:ln>
            <a:noFill/>
          </a:ln>
        </p:spPr>
        <p:txBody>
          <a:bodyPr wrap="none" rtlCol="0">
            <a:spAutoFit/>
          </a:bodyPr>
          <a:lstStyle/>
          <a:p>
            <a:r>
              <a:rPr lang="en-US" sz="6000" b="1" dirty="0" smtClean="0">
                <a:solidFill>
                  <a:schemeClr val="accent6">
                    <a:lumMod val="50000"/>
                  </a:schemeClr>
                </a:solidFill>
              </a:rPr>
              <a:t>?</a:t>
            </a:r>
            <a:endParaRPr lang="en-US" sz="6000" b="1" dirty="0">
              <a:solidFill>
                <a:schemeClr val="accent6">
                  <a:lumMod val="50000"/>
                </a:schemeClr>
              </a:solidFill>
            </a:endParaRPr>
          </a:p>
        </p:txBody>
      </p:sp>
      <p:sp>
        <p:nvSpPr>
          <p:cNvPr id="2" name="TextBox 1"/>
          <p:cNvSpPr txBox="1"/>
          <p:nvPr/>
        </p:nvSpPr>
        <p:spPr>
          <a:xfrm>
            <a:off x="3102031" y="3706089"/>
            <a:ext cx="928459" cy="369332"/>
          </a:xfrm>
          <a:prstGeom prst="rect">
            <a:avLst/>
          </a:prstGeom>
          <a:noFill/>
        </p:spPr>
        <p:txBody>
          <a:bodyPr wrap="none" rtlCol="0">
            <a:spAutoFit/>
          </a:bodyPr>
          <a:lstStyle/>
          <a:p>
            <a:r>
              <a:rPr lang="el-GR" dirty="0" smtClean="0">
                <a:solidFill>
                  <a:schemeClr val="accent6">
                    <a:lumMod val="50000"/>
                  </a:schemeClr>
                </a:solidFill>
              </a:rPr>
              <a:t>σ</a:t>
            </a:r>
            <a:r>
              <a:rPr lang="en-US" dirty="0" smtClean="0">
                <a:solidFill>
                  <a:schemeClr val="accent6">
                    <a:lumMod val="50000"/>
                  </a:schemeClr>
                </a:solidFill>
              </a:rPr>
              <a:t> = 50%</a:t>
            </a:r>
            <a:endParaRPr lang="en-US" dirty="0">
              <a:solidFill>
                <a:schemeClr val="accent6">
                  <a:lumMod val="50000"/>
                </a:schemeClr>
              </a:solidFill>
            </a:endParaRPr>
          </a:p>
        </p:txBody>
      </p:sp>
      <p:sp>
        <p:nvSpPr>
          <p:cNvPr id="27" name="Rectangle 26"/>
          <p:cNvSpPr/>
          <p:nvPr/>
        </p:nvSpPr>
        <p:spPr>
          <a:xfrm>
            <a:off x="8846543" y="2854404"/>
            <a:ext cx="513578" cy="1221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7" name="Rounded Rectangle 6"/>
          <p:cNvSpPr/>
          <p:nvPr/>
        </p:nvSpPr>
        <p:spPr>
          <a:xfrm>
            <a:off x="8760851" y="2096600"/>
            <a:ext cx="1357746" cy="924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Primary memory processes</a:t>
            </a:r>
            <a:endParaRPr lang="en-US" dirty="0"/>
          </a:p>
        </p:txBody>
      </p:sp>
      <p:sp>
        <p:nvSpPr>
          <p:cNvPr id="8" name="Rounded Rectangle 7"/>
          <p:cNvSpPr/>
          <p:nvPr/>
        </p:nvSpPr>
        <p:spPr>
          <a:xfrm>
            <a:off x="8805569" y="3952926"/>
            <a:ext cx="1462663" cy="1149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Focus of attention</a:t>
            </a:r>
            <a:endParaRPr lang="en-US" dirty="0"/>
          </a:p>
        </p:txBody>
      </p:sp>
    </p:spTree>
    <p:extLst>
      <p:ext uri="{BB962C8B-B14F-4D97-AF65-F5344CB8AC3E}">
        <p14:creationId xmlns:p14="http://schemas.microsoft.com/office/powerpoint/2010/main" val="85217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animBg="1"/>
      <p:bldP spid="41" grpId="0" animBg="1"/>
      <p:bldP spid="42" grpId="0"/>
      <p:bldP spid="44" grpId="0" animBg="1"/>
      <p:bldP spid="47" grpId="0" animBg="1"/>
      <p:bldP spid="50" grpId="0"/>
      <p:bldP spid="52" grpId="0" animBg="1"/>
      <p:bldP spid="53" grpId="0" animBg="1"/>
      <p:bldP spid="54" grpId="0" animBg="1"/>
      <p:bldP spid="55" grpId="0" animBg="1"/>
      <p:bldP spid="56" grpId="0" animBg="1"/>
      <p:bldP spid="57" grpId="0" animBg="1"/>
      <p:bldP spid="58" grpId="0"/>
      <p:bldP spid="2" grpId="0"/>
      <p:bldP spid="27" grpId="0" animBg="1"/>
      <p:bldP spid="27" grpId="1" animBg="1"/>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5354030" cy="1077218"/>
          </a:xfrm>
          <a:prstGeom prst="rect">
            <a:avLst/>
          </a:prstGeom>
          <a:noFill/>
        </p:spPr>
        <p:txBody>
          <a:bodyPr wrap="none" rtlCol="0">
            <a:spAutoFit/>
          </a:bodyPr>
          <a:lstStyle/>
          <a:p>
            <a:r>
              <a:rPr lang="en-US" sz="3200" dirty="0" smtClean="0">
                <a:solidFill>
                  <a:schemeClr val="tx2">
                    <a:lumMod val="75000"/>
                  </a:schemeClr>
                </a:solidFill>
                <a:latin typeface="+mj-lt"/>
              </a:rPr>
              <a:t>Background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a:solidFill>
                  <a:schemeClr val="tx2">
                    <a:lumMod val="60000"/>
                    <a:lumOff val="40000"/>
                  </a:schemeClr>
                </a:solidFill>
                <a:latin typeface="+mj-lt"/>
              </a:rPr>
              <a:t>A</a:t>
            </a:r>
            <a:r>
              <a:rPr lang="en-US" sz="3200" dirty="0" smtClean="0">
                <a:solidFill>
                  <a:schemeClr val="tx2">
                    <a:lumMod val="60000"/>
                    <a:lumOff val="40000"/>
                  </a:schemeClr>
                </a:solidFill>
                <a:latin typeface="+mj-lt"/>
              </a:rPr>
              <a:t>rticle Definitions</a:t>
            </a:r>
          </a:p>
          <a:p>
            <a:endParaRPr lang="en-US" sz="3200" dirty="0">
              <a:solidFill>
                <a:schemeClr val="tx2">
                  <a:lumMod val="60000"/>
                  <a:lumOff val="40000"/>
                </a:schemeClr>
              </a:solidFill>
              <a:latin typeface="+mj-lt"/>
            </a:endParaRPr>
          </a:p>
        </p:txBody>
      </p:sp>
      <p:sp>
        <p:nvSpPr>
          <p:cNvPr id="2" name="TextBox 1"/>
          <p:cNvSpPr txBox="1"/>
          <p:nvPr/>
        </p:nvSpPr>
        <p:spPr>
          <a:xfrm>
            <a:off x="413959" y="784131"/>
            <a:ext cx="11419609" cy="6186309"/>
          </a:xfrm>
          <a:prstGeom prst="rect">
            <a:avLst/>
          </a:prstGeom>
          <a:noFill/>
        </p:spPr>
        <p:txBody>
          <a:bodyPr wrap="square" rtlCol="0">
            <a:spAutoFit/>
          </a:bodyPr>
          <a:lstStyle/>
          <a:p>
            <a:r>
              <a:rPr lang="en-US" b="1" dirty="0" smtClean="0"/>
              <a:t>Working memory </a:t>
            </a:r>
          </a:p>
          <a:p>
            <a:r>
              <a:rPr lang="en-US" dirty="0"/>
              <a:t>E</a:t>
            </a:r>
            <a:r>
              <a:rPr lang="en-US" dirty="0" smtClean="0"/>
              <a:t>xecutive function able to maintain access to goal oriented information</a:t>
            </a:r>
          </a:p>
          <a:p>
            <a:r>
              <a:rPr lang="en-US" dirty="0"/>
              <a:t>Three main mechanisms </a:t>
            </a:r>
            <a:r>
              <a:rPr lang="en-US" dirty="0" smtClean="0"/>
              <a:t>described in the paper as </a:t>
            </a:r>
            <a:r>
              <a:rPr lang="en-US" dirty="0"/>
              <a:t>the building blocks of working memory </a:t>
            </a:r>
            <a:r>
              <a:rPr lang="en-US" dirty="0" smtClean="0"/>
              <a:t>:</a:t>
            </a:r>
          </a:p>
          <a:p>
            <a:pPr marL="285750" indent="-285750">
              <a:buFontTx/>
              <a:buChar char="-"/>
            </a:pPr>
            <a:r>
              <a:rPr lang="en-US" dirty="0" smtClean="0"/>
              <a:t>primary memory information maintenance</a:t>
            </a:r>
          </a:p>
          <a:p>
            <a:pPr marL="285750" indent="-285750">
              <a:buFontTx/>
              <a:buChar char="-"/>
            </a:pPr>
            <a:r>
              <a:rPr lang="en-US" dirty="0" smtClean="0"/>
              <a:t>secondary </a:t>
            </a:r>
            <a:r>
              <a:rPr lang="en-US" dirty="0"/>
              <a:t>memory </a:t>
            </a:r>
            <a:r>
              <a:rPr lang="en-US" dirty="0" smtClean="0"/>
              <a:t>retrieval</a:t>
            </a:r>
          </a:p>
          <a:p>
            <a:pPr marL="285750" indent="-285750">
              <a:buFontTx/>
              <a:buChar char="-"/>
            </a:pPr>
            <a:r>
              <a:rPr lang="en-US" dirty="0" smtClean="0"/>
              <a:t>and </a:t>
            </a:r>
            <a:r>
              <a:rPr lang="en-US" dirty="0"/>
              <a:t>attention control</a:t>
            </a:r>
          </a:p>
          <a:p>
            <a:r>
              <a:rPr lang="en-US" dirty="0" smtClean="0"/>
              <a:t>Measured by </a:t>
            </a:r>
            <a:r>
              <a:rPr lang="en-US" dirty="0"/>
              <a:t>: dual-task paradigms that combine a short-term storage task with a processing </a:t>
            </a:r>
            <a:r>
              <a:rPr lang="en-US" dirty="0" smtClean="0"/>
              <a:t>task</a:t>
            </a:r>
          </a:p>
          <a:p>
            <a:endParaRPr lang="en-US" dirty="0" smtClean="0"/>
          </a:p>
          <a:p>
            <a:r>
              <a:rPr lang="en-US" b="1" dirty="0" smtClean="0"/>
              <a:t>Primary Memory</a:t>
            </a:r>
            <a:endParaRPr lang="en-US" b="1" dirty="0"/>
          </a:p>
          <a:p>
            <a:r>
              <a:rPr lang="en-US" dirty="0"/>
              <a:t>Protect relevant information from interference and allow novel associations to be formed. </a:t>
            </a:r>
          </a:p>
          <a:p>
            <a:r>
              <a:rPr lang="en-US" dirty="0"/>
              <a:t>Associated to the “size of a person’s Focal attention</a:t>
            </a:r>
            <a:r>
              <a:rPr lang="en-US" dirty="0" smtClean="0"/>
              <a:t>”</a:t>
            </a:r>
            <a:endParaRPr lang="en-US" dirty="0"/>
          </a:p>
          <a:p>
            <a:r>
              <a:rPr lang="en-US" dirty="0"/>
              <a:t>Theories:</a:t>
            </a:r>
          </a:p>
          <a:p>
            <a:pPr marL="285750" indent="-285750">
              <a:buFontTx/>
              <a:buChar char="-"/>
            </a:pPr>
            <a:r>
              <a:rPr lang="en-US" dirty="0"/>
              <a:t>Storage system able to hold 3-5 units of information protected from interference</a:t>
            </a:r>
          </a:p>
          <a:p>
            <a:pPr marL="285750" indent="-285750">
              <a:buFontTx/>
              <a:buChar char="-"/>
            </a:pPr>
            <a:r>
              <a:rPr lang="en-US" dirty="0"/>
              <a:t>Binding function whose efficiency forming and breaking bounds between information gives rise to the observable size of focal </a:t>
            </a:r>
            <a:r>
              <a:rPr lang="en-US" dirty="0" smtClean="0"/>
              <a:t>attention (*</a:t>
            </a:r>
            <a:r>
              <a:rPr lang="en-US" dirty="0" err="1" smtClean="0"/>
              <a:t>Oberauer</a:t>
            </a:r>
            <a:r>
              <a:rPr lang="en-US" dirty="0" smtClean="0"/>
              <a:t> compares it to the degree of parallel processing)</a:t>
            </a:r>
          </a:p>
          <a:p>
            <a:r>
              <a:rPr lang="en-US" dirty="0" smtClean="0"/>
              <a:t>Measured by : simple span tasks, </a:t>
            </a:r>
            <a:r>
              <a:rPr lang="en-US" dirty="0"/>
              <a:t>free recall</a:t>
            </a:r>
            <a:r>
              <a:rPr lang="en-US" dirty="0" smtClean="0"/>
              <a:t> ( &lt; magic number 7)</a:t>
            </a:r>
          </a:p>
          <a:p>
            <a:endParaRPr lang="en-US" dirty="0" smtClean="0"/>
          </a:p>
          <a:p>
            <a:r>
              <a:rPr lang="en-US" b="1" dirty="0" smtClean="0"/>
              <a:t>Secondary Memory</a:t>
            </a:r>
          </a:p>
          <a:p>
            <a:r>
              <a:rPr lang="en-US" dirty="0" smtClean="0"/>
              <a:t>Retrieves items displaced from PM</a:t>
            </a:r>
          </a:p>
          <a:p>
            <a:r>
              <a:rPr lang="en-US" dirty="0" smtClean="0"/>
              <a:t>Cue-</a:t>
            </a:r>
            <a:r>
              <a:rPr lang="en-US" dirty="0" err="1" smtClean="0"/>
              <a:t>dependant</a:t>
            </a:r>
            <a:r>
              <a:rPr lang="en-US" dirty="0" smtClean="0"/>
              <a:t> probabilistic search and retrieval system in short term memory</a:t>
            </a:r>
          </a:p>
          <a:p>
            <a:r>
              <a:rPr lang="en-US" dirty="0"/>
              <a:t>Measured by : simple span </a:t>
            </a:r>
            <a:r>
              <a:rPr lang="en-US" dirty="0" smtClean="0"/>
              <a:t>tasks, free recall ( &gt; magic </a:t>
            </a:r>
            <a:r>
              <a:rPr lang="en-US" dirty="0"/>
              <a:t>number 7)</a:t>
            </a:r>
          </a:p>
          <a:p>
            <a:endParaRPr lang="en-US" dirty="0" smtClean="0"/>
          </a:p>
        </p:txBody>
      </p:sp>
    </p:spTree>
    <p:extLst>
      <p:ext uri="{BB962C8B-B14F-4D97-AF65-F5344CB8AC3E}">
        <p14:creationId xmlns:p14="http://schemas.microsoft.com/office/powerpoint/2010/main" val="20513817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5354030" cy="1077218"/>
          </a:xfrm>
          <a:prstGeom prst="rect">
            <a:avLst/>
          </a:prstGeom>
          <a:noFill/>
        </p:spPr>
        <p:txBody>
          <a:bodyPr wrap="none" rtlCol="0">
            <a:spAutoFit/>
          </a:bodyPr>
          <a:lstStyle/>
          <a:p>
            <a:r>
              <a:rPr lang="en-US" sz="3200" dirty="0" smtClean="0">
                <a:solidFill>
                  <a:schemeClr val="tx2">
                    <a:lumMod val="75000"/>
                  </a:schemeClr>
                </a:solidFill>
                <a:latin typeface="+mj-lt"/>
              </a:rPr>
              <a:t>Background</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a:solidFill>
                  <a:schemeClr val="tx2">
                    <a:lumMod val="60000"/>
                    <a:lumOff val="40000"/>
                  </a:schemeClr>
                </a:solidFill>
                <a:latin typeface="+mj-lt"/>
              </a:rPr>
              <a:t>A</a:t>
            </a:r>
            <a:r>
              <a:rPr lang="en-US" sz="3200" dirty="0" smtClean="0">
                <a:solidFill>
                  <a:schemeClr val="tx2">
                    <a:lumMod val="60000"/>
                    <a:lumOff val="40000"/>
                  </a:schemeClr>
                </a:solidFill>
                <a:latin typeface="+mj-lt"/>
              </a:rPr>
              <a:t>rticle Definitions</a:t>
            </a:r>
          </a:p>
          <a:p>
            <a:endParaRPr lang="en-US" sz="3200" dirty="0">
              <a:solidFill>
                <a:schemeClr val="tx2">
                  <a:lumMod val="60000"/>
                  <a:lumOff val="40000"/>
                </a:schemeClr>
              </a:solidFill>
              <a:latin typeface="+mj-lt"/>
            </a:endParaRPr>
          </a:p>
        </p:txBody>
      </p:sp>
      <p:sp>
        <p:nvSpPr>
          <p:cNvPr id="2" name="TextBox 1"/>
          <p:cNvSpPr txBox="1"/>
          <p:nvPr/>
        </p:nvSpPr>
        <p:spPr>
          <a:xfrm>
            <a:off x="413959" y="861075"/>
            <a:ext cx="11419609" cy="2031325"/>
          </a:xfrm>
          <a:prstGeom prst="rect">
            <a:avLst/>
          </a:prstGeom>
          <a:noFill/>
        </p:spPr>
        <p:txBody>
          <a:bodyPr wrap="square" rtlCol="0">
            <a:spAutoFit/>
          </a:bodyPr>
          <a:lstStyle/>
          <a:p>
            <a:r>
              <a:rPr lang="en-US" b="1" dirty="0" smtClean="0"/>
              <a:t>Attention </a:t>
            </a:r>
            <a:r>
              <a:rPr lang="en-US" b="1" dirty="0"/>
              <a:t>control</a:t>
            </a:r>
          </a:p>
          <a:p>
            <a:r>
              <a:rPr lang="en-US" dirty="0"/>
              <a:t>Ability to filter out noise, to use attention to select relevant information from the environment</a:t>
            </a:r>
          </a:p>
          <a:p>
            <a:endParaRPr lang="en-US" b="1" dirty="0" smtClean="0"/>
          </a:p>
          <a:p>
            <a:endParaRPr lang="en-US" b="1" dirty="0"/>
          </a:p>
          <a:p>
            <a:r>
              <a:rPr lang="en-US" b="1" dirty="0" smtClean="0"/>
              <a:t>Fluid intelligence</a:t>
            </a:r>
          </a:p>
          <a:p>
            <a:r>
              <a:rPr lang="en-US" dirty="0"/>
              <a:t>A</a:t>
            </a:r>
            <a:r>
              <a:rPr lang="en-US" dirty="0" smtClean="0"/>
              <a:t>bility </a:t>
            </a:r>
            <a:r>
              <a:rPr lang="en-US" dirty="0"/>
              <a:t>to reason with new information </a:t>
            </a:r>
            <a:endParaRPr lang="en-US" dirty="0" smtClean="0"/>
          </a:p>
          <a:p>
            <a:r>
              <a:rPr lang="en-US" dirty="0" smtClean="0"/>
              <a:t>Replicated result showing that working memory shares half of its variance with fluid intelligence</a:t>
            </a:r>
          </a:p>
        </p:txBody>
      </p:sp>
    </p:spTree>
    <p:extLst>
      <p:ext uri="{BB962C8B-B14F-4D97-AF65-F5344CB8AC3E}">
        <p14:creationId xmlns:p14="http://schemas.microsoft.com/office/powerpoint/2010/main" val="14648610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446749" y="245522"/>
            <a:ext cx="5326330" cy="1077218"/>
          </a:xfrm>
          <a:prstGeom prst="rect">
            <a:avLst/>
          </a:prstGeom>
          <a:noFill/>
        </p:spPr>
        <p:txBody>
          <a:bodyPr wrap="none" rtlCol="0">
            <a:spAutoFit/>
          </a:bodyPr>
          <a:lstStyle/>
          <a:p>
            <a:r>
              <a:rPr lang="en-US" sz="3200" dirty="0" smtClean="0">
                <a:solidFill>
                  <a:schemeClr val="tx2">
                    <a:lumMod val="75000"/>
                  </a:schemeClr>
                </a:solidFill>
                <a:latin typeface="+mj-lt"/>
              </a:rPr>
              <a:t>Working Memory</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Problematic</a:t>
            </a:r>
          </a:p>
          <a:p>
            <a:endParaRPr lang="en-US" sz="3200" dirty="0">
              <a:solidFill>
                <a:schemeClr val="tx2">
                  <a:lumMod val="60000"/>
                  <a:lumOff val="40000"/>
                </a:schemeClr>
              </a:solidFill>
              <a:latin typeface="+mj-lt"/>
            </a:endParaRPr>
          </a:p>
        </p:txBody>
      </p:sp>
      <p:sp>
        <p:nvSpPr>
          <p:cNvPr id="2" name="TextBox 1"/>
          <p:cNvSpPr txBox="1"/>
          <p:nvPr/>
        </p:nvSpPr>
        <p:spPr>
          <a:xfrm>
            <a:off x="338039" y="1322740"/>
            <a:ext cx="11543750" cy="4247317"/>
          </a:xfrm>
          <a:prstGeom prst="rect">
            <a:avLst/>
          </a:prstGeom>
          <a:noFill/>
        </p:spPr>
        <p:txBody>
          <a:bodyPr wrap="square" rtlCol="0">
            <a:spAutoFit/>
          </a:bodyPr>
          <a:lstStyle/>
          <a:p>
            <a:r>
              <a:rPr lang="en-US" b="1" dirty="0" smtClean="0"/>
              <a:t>What are the underlying cognitive </a:t>
            </a:r>
            <a:r>
              <a:rPr lang="en-US" b="1" dirty="0"/>
              <a:t>mechanisms of working memory </a:t>
            </a:r>
            <a:r>
              <a:rPr lang="en-US" b="1" dirty="0" smtClean="0"/>
              <a:t>capacity ?</a:t>
            </a:r>
          </a:p>
          <a:p>
            <a:pPr marL="285750" indent="-285750">
              <a:buFontTx/>
              <a:buChar char="-"/>
            </a:pPr>
            <a:r>
              <a:rPr lang="en-US" b="1" dirty="0" smtClean="0"/>
              <a:t>Validate a certain model of WM : Primary Memory, Secondary Memory, Attention Control. </a:t>
            </a:r>
          </a:p>
          <a:p>
            <a:pPr marL="285750" indent="-285750">
              <a:buFontTx/>
              <a:buChar char="-"/>
            </a:pPr>
            <a:r>
              <a:rPr lang="en-US" b="1" dirty="0" smtClean="0"/>
              <a:t>Show that attention control is distinct from SM. </a:t>
            </a:r>
          </a:p>
          <a:p>
            <a:endParaRPr lang="en-US" b="1" dirty="0"/>
          </a:p>
          <a:p>
            <a:r>
              <a:rPr lang="en-US" b="1" dirty="0" smtClean="0"/>
              <a:t>On what WM function the correlation of WM with Fluid intelligence rely on ? (mediational analysis)</a:t>
            </a:r>
          </a:p>
          <a:p>
            <a:endParaRPr lang="en-US" b="1" dirty="0" smtClean="0"/>
          </a:p>
          <a:p>
            <a:r>
              <a:rPr lang="en-US" b="1" dirty="0" smtClean="0"/>
              <a:t>Tool : Behavioral tasks and </a:t>
            </a:r>
            <a:r>
              <a:rPr lang="en-US" b="1" dirty="0"/>
              <a:t>structural equation </a:t>
            </a:r>
            <a:r>
              <a:rPr lang="en-US" b="1" dirty="0" smtClean="0"/>
              <a:t>modeling</a:t>
            </a:r>
            <a:r>
              <a:rPr lang="en-US" b="1" dirty="0"/>
              <a:t>. </a:t>
            </a:r>
            <a:endParaRPr lang="en-US" b="1" dirty="0" smtClean="0"/>
          </a:p>
          <a:p>
            <a:endParaRPr lang="en-US" b="1" dirty="0"/>
          </a:p>
          <a:p>
            <a:r>
              <a:rPr lang="en-US" dirty="0" smtClean="0"/>
              <a:t>Several </a:t>
            </a:r>
            <a:r>
              <a:rPr lang="en-US" dirty="0"/>
              <a:t>measures of primary memory, attention </a:t>
            </a:r>
            <a:r>
              <a:rPr lang="en-US" dirty="0" smtClean="0"/>
              <a:t>control</a:t>
            </a:r>
            <a:r>
              <a:rPr lang="en-US" dirty="0"/>
              <a:t>, and retrieval from secondary memory </a:t>
            </a:r>
            <a:r>
              <a:rPr lang="en-US" dirty="0" smtClean="0"/>
              <a:t>are used </a:t>
            </a:r>
            <a:r>
              <a:rPr lang="en-US" dirty="0"/>
              <a:t>to form </a:t>
            </a:r>
            <a:r>
              <a:rPr lang="en-US" b="1" dirty="0" smtClean="0"/>
              <a:t>latent factors</a:t>
            </a:r>
            <a:r>
              <a:rPr lang="en-US" dirty="0" smtClean="0"/>
              <a:t> </a:t>
            </a:r>
            <a:r>
              <a:rPr lang="en-US" dirty="0"/>
              <a:t>that </a:t>
            </a:r>
            <a:r>
              <a:rPr lang="en-US" dirty="0" smtClean="0"/>
              <a:t>underlie WM. </a:t>
            </a:r>
          </a:p>
          <a:p>
            <a:r>
              <a:rPr lang="en-US" dirty="0" smtClean="0"/>
              <a:t>Measures of fluid intelligence form the Gf latent factor.</a:t>
            </a:r>
          </a:p>
          <a:p>
            <a:endParaRPr lang="en-US" dirty="0"/>
          </a:p>
          <a:p>
            <a:r>
              <a:rPr lang="en-US" dirty="0" smtClean="0"/>
              <a:t>SEM is used to compare models where the </a:t>
            </a:r>
            <a:r>
              <a:rPr lang="en-US" dirty="0"/>
              <a:t>direct and indirect relationship of </a:t>
            </a:r>
            <a:r>
              <a:rPr lang="en-US" dirty="0" smtClean="0"/>
              <a:t>those factors are under different “functionally relevant” constraints. </a:t>
            </a:r>
            <a:endParaRPr lang="en-US" dirty="0"/>
          </a:p>
          <a:p>
            <a:endParaRPr lang="en-US" dirty="0"/>
          </a:p>
        </p:txBody>
      </p:sp>
    </p:spTree>
    <p:extLst>
      <p:ext uri="{BB962C8B-B14F-4D97-AF65-F5344CB8AC3E}">
        <p14:creationId xmlns:p14="http://schemas.microsoft.com/office/powerpoint/2010/main" val="241009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6035307"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a:solidFill>
                  <a:schemeClr val="tx2">
                    <a:lumMod val="60000"/>
                    <a:lumOff val="40000"/>
                  </a:schemeClr>
                </a:solidFill>
                <a:latin typeface="+mj-lt"/>
              </a:rPr>
              <a:t>S</a:t>
            </a:r>
            <a:r>
              <a:rPr lang="en-US" sz="3200" dirty="0" smtClean="0">
                <a:solidFill>
                  <a:schemeClr val="tx2">
                    <a:lumMod val="60000"/>
                    <a:lumOff val="40000"/>
                  </a:schemeClr>
                </a:solidFill>
                <a:latin typeface="+mj-lt"/>
              </a:rPr>
              <a:t>lightly opening the box </a:t>
            </a:r>
          </a:p>
          <a:p>
            <a:endParaRPr lang="en-US" sz="3200" dirty="0">
              <a:solidFill>
                <a:schemeClr val="tx2">
                  <a:lumMod val="60000"/>
                  <a:lumOff val="40000"/>
                </a:schemeClr>
              </a:solidFill>
              <a:latin typeface="+mj-lt"/>
            </a:endParaRPr>
          </a:p>
        </p:txBody>
      </p:sp>
      <p:pic>
        <p:nvPicPr>
          <p:cNvPr id="12" name="Picture 11"/>
          <p:cNvPicPr>
            <a:picLocks noChangeAspect="1"/>
          </p:cNvPicPr>
          <p:nvPr/>
        </p:nvPicPr>
        <p:blipFill>
          <a:blip r:embed="rId2"/>
          <a:stretch>
            <a:fillRect/>
          </a:stretch>
        </p:blipFill>
        <p:spPr>
          <a:xfrm>
            <a:off x="1393411" y="1463040"/>
            <a:ext cx="5534427" cy="3541776"/>
          </a:xfrm>
          <a:prstGeom prst="rect">
            <a:avLst/>
          </a:prstGeom>
        </p:spPr>
      </p:pic>
      <p:grpSp>
        <p:nvGrpSpPr>
          <p:cNvPr id="32" name="Group 31"/>
          <p:cNvGrpSpPr/>
          <p:nvPr/>
        </p:nvGrpSpPr>
        <p:grpSpPr>
          <a:xfrm>
            <a:off x="7254240" y="1811204"/>
            <a:ext cx="3066284" cy="885845"/>
            <a:chOff x="7254240" y="1811204"/>
            <a:chExt cx="3066284" cy="885845"/>
          </a:xfrm>
        </p:grpSpPr>
        <p:cxnSp>
          <p:nvCxnSpPr>
            <p:cNvPr id="8" name="Straight Arrow Connector 7"/>
            <p:cNvCxnSpPr/>
            <p:nvPr/>
          </p:nvCxnSpPr>
          <p:spPr>
            <a:xfrm flipV="1">
              <a:off x="7254240" y="2264618"/>
              <a:ext cx="1067629" cy="432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48271" y="1811204"/>
              <a:ext cx="1672253" cy="646331"/>
            </a:xfrm>
            <a:prstGeom prst="rect">
              <a:avLst/>
            </a:prstGeom>
            <a:noFill/>
          </p:spPr>
          <p:txBody>
            <a:bodyPr wrap="none" rtlCol="0">
              <a:spAutoFit/>
            </a:bodyPr>
            <a:lstStyle/>
            <a:p>
              <a:r>
                <a:rPr lang="en-US" dirty="0" smtClean="0"/>
                <a:t>Scalar</a:t>
              </a:r>
            </a:p>
            <a:p>
              <a:r>
                <a:rPr lang="en-US" dirty="0" smtClean="0"/>
                <a:t>Unit of variance</a:t>
              </a:r>
              <a:endParaRPr lang="en-US" dirty="0"/>
            </a:p>
          </p:txBody>
        </p:sp>
        <p:cxnSp>
          <p:nvCxnSpPr>
            <p:cNvPr id="13" name="Straight Arrow Connector 12"/>
            <p:cNvCxnSpPr/>
            <p:nvPr/>
          </p:nvCxnSpPr>
          <p:spPr>
            <a:xfrm>
              <a:off x="7254240" y="1900166"/>
              <a:ext cx="1067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7254240" y="3358896"/>
            <a:ext cx="4315967" cy="923330"/>
            <a:chOff x="7254240" y="3358896"/>
            <a:chExt cx="4315967" cy="923330"/>
          </a:xfrm>
        </p:grpSpPr>
        <p:cxnSp>
          <p:nvCxnSpPr>
            <p:cNvPr id="18" name="Straight Arrow Connector 17"/>
            <p:cNvCxnSpPr/>
            <p:nvPr/>
          </p:nvCxnSpPr>
          <p:spPr>
            <a:xfrm flipV="1">
              <a:off x="7254240" y="3694176"/>
              <a:ext cx="1067629"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48270" y="3358896"/>
              <a:ext cx="2921937" cy="923330"/>
            </a:xfrm>
            <a:prstGeom prst="rect">
              <a:avLst/>
            </a:prstGeom>
            <a:noFill/>
          </p:spPr>
          <p:txBody>
            <a:bodyPr wrap="square" rtlCol="0">
              <a:spAutoFit/>
            </a:bodyPr>
            <a:lstStyle/>
            <a:p>
              <a:r>
                <a:rPr lang="en-US" dirty="0" err="1" smtClean="0"/>
                <a:t>Unitless</a:t>
              </a:r>
              <a:r>
                <a:rPr lang="en-US" dirty="0" smtClean="0"/>
                <a:t> scalar </a:t>
              </a:r>
            </a:p>
            <a:p>
              <a:r>
                <a:rPr lang="en-US" dirty="0" smtClean="0"/>
                <a:t>Between -1 and 1</a:t>
              </a:r>
            </a:p>
            <a:p>
              <a:r>
                <a:rPr lang="en-US" dirty="0"/>
                <a:t>D</a:t>
              </a:r>
              <a:r>
                <a:rPr lang="en-US" dirty="0" smtClean="0"/>
                <a:t>oes not scale with variables</a:t>
              </a:r>
              <a:endParaRPr lang="en-US" dirty="0"/>
            </a:p>
          </p:txBody>
        </p:sp>
      </p:grpSp>
      <p:grpSp>
        <p:nvGrpSpPr>
          <p:cNvPr id="34" name="Group 33"/>
          <p:cNvGrpSpPr/>
          <p:nvPr/>
        </p:nvGrpSpPr>
        <p:grpSpPr>
          <a:xfrm>
            <a:off x="2804497" y="5369267"/>
            <a:ext cx="5590861" cy="1153453"/>
            <a:chOff x="2804497" y="5369267"/>
            <a:chExt cx="5590861" cy="1153453"/>
          </a:xfrm>
        </p:grpSpPr>
        <p:sp>
          <p:nvSpPr>
            <p:cNvPr id="30" name="Rounded Rectangle 29"/>
            <p:cNvSpPr/>
            <p:nvPr/>
          </p:nvSpPr>
          <p:spPr>
            <a:xfrm>
              <a:off x="2804497" y="5369267"/>
              <a:ext cx="5590861" cy="115345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958328" y="5507312"/>
              <a:ext cx="5363541" cy="876300"/>
              <a:chOff x="2958328" y="5507312"/>
              <a:chExt cx="5363541" cy="87630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b="51941"/>
              <a:stretch/>
            </p:blipFill>
            <p:spPr>
              <a:xfrm>
                <a:off x="5756469" y="5533474"/>
                <a:ext cx="1282700" cy="82397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328" y="5507312"/>
                <a:ext cx="2641600" cy="876300"/>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48778" b="23760"/>
              <a:stretch/>
            </p:blipFill>
            <p:spPr>
              <a:xfrm>
                <a:off x="7039169" y="5912780"/>
                <a:ext cx="1282700" cy="470832"/>
              </a:xfrm>
              <a:prstGeom prst="rect">
                <a:avLst/>
              </a:prstGeom>
            </p:spPr>
          </p:pic>
        </p:grpSp>
      </p:grpSp>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t="71965"/>
          <a:stretch/>
        </p:blipFill>
        <p:spPr>
          <a:xfrm>
            <a:off x="7075913" y="5456850"/>
            <a:ext cx="1282700" cy="480652"/>
          </a:xfrm>
          <a:prstGeom prst="rect">
            <a:avLst/>
          </a:prstGeom>
        </p:spPr>
      </p:pic>
      <p:sp>
        <p:nvSpPr>
          <p:cNvPr id="19" name="TextBox 18"/>
          <p:cNvSpPr txBox="1"/>
          <p:nvPr/>
        </p:nvSpPr>
        <p:spPr>
          <a:xfrm>
            <a:off x="332061" y="360229"/>
            <a:ext cx="11706225" cy="2519430"/>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square" rtlCol="0" anchor="ctr" anchorCtr="0">
            <a:noAutofit/>
          </a:bodyPr>
          <a:lstStyle/>
          <a:p>
            <a:r>
              <a:rPr lang="en-US" sz="6000" dirty="0" smtClean="0">
                <a:solidFill>
                  <a:schemeClr val="bg1"/>
                </a:solidFill>
              </a:rPr>
              <a:t>What </a:t>
            </a:r>
            <a:r>
              <a:rPr lang="en-US" sz="6000" smtClean="0">
                <a:solidFill>
                  <a:schemeClr val="bg1"/>
                </a:solidFill>
              </a:rPr>
              <a:t>about covariance MATRICES??</a:t>
            </a:r>
            <a:endParaRPr lang="en-US" sz="6000" dirty="0">
              <a:solidFill>
                <a:schemeClr val="bg1"/>
              </a:solidFill>
            </a:endParaRPr>
          </a:p>
        </p:txBody>
      </p:sp>
      <p:grpSp>
        <p:nvGrpSpPr>
          <p:cNvPr id="7" name="Group 6"/>
          <p:cNvGrpSpPr/>
          <p:nvPr/>
        </p:nvGrpSpPr>
        <p:grpSpPr>
          <a:xfrm>
            <a:off x="762507" y="2853205"/>
            <a:ext cx="13539643" cy="4009006"/>
            <a:chOff x="762507" y="2853205"/>
            <a:chExt cx="13539643" cy="4009006"/>
          </a:xfrm>
        </p:grpSpPr>
        <p:pic>
          <p:nvPicPr>
            <p:cNvPr id="2" name="Picture 1"/>
            <p:cNvPicPr>
              <a:picLocks noChangeAspect="1"/>
            </p:cNvPicPr>
            <p:nvPr/>
          </p:nvPicPr>
          <p:blipFill>
            <a:blip r:embed="rId5"/>
            <a:stretch>
              <a:fillRect/>
            </a:stretch>
          </p:blipFill>
          <p:spPr>
            <a:xfrm>
              <a:off x="762507" y="2861711"/>
              <a:ext cx="10807700" cy="4000500"/>
            </a:xfrm>
            <a:prstGeom prst="rect">
              <a:avLst/>
            </a:prstGeom>
          </p:spPr>
        </p:pic>
        <p:pic>
          <p:nvPicPr>
            <p:cNvPr id="23" name="Picture 22"/>
            <p:cNvPicPr>
              <a:picLocks noChangeAspect="1"/>
            </p:cNvPicPr>
            <p:nvPr/>
          </p:nvPicPr>
          <p:blipFill rotWithShape="1">
            <a:blip r:embed="rId5"/>
            <a:srcRect r="55423"/>
            <a:stretch/>
          </p:blipFill>
          <p:spPr>
            <a:xfrm>
              <a:off x="9484397" y="2853205"/>
              <a:ext cx="4817753" cy="4000500"/>
            </a:xfrm>
            <a:prstGeom prst="rect">
              <a:avLst/>
            </a:prstGeom>
          </p:spPr>
        </p:pic>
      </p:grpSp>
      <p:pic>
        <p:nvPicPr>
          <p:cNvPr id="5" name="Picture 4"/>
          <p:cNvPicPr>
            <a:picLocks noChangeAspect="1"/>
          </p:cNvPicPr>
          <p:nvPr/>
        </p:nvPicPr>
        <p:blipFill>
          <a:blip r:embed="rId6"/>
          <a:stretch>
            <a:fillRect/>
          </a:stretch>
        </p:blipFill>
        <p:spPr>
          <a:xfrm>
            <a:off x="1154897" y="3601779"/>
            <a:ext cx="4021637" cy="3425094"/>
          </a:xfrm>
          <a:prstGeom prst="rect">
            <a:avLst/>
          </a:prstGeom>
        </p:spPr>
      </p:pic>
    </p:spTree>
    <p:extLst>
      <p:ext uri="{BB962C8B-B14F-4D97-AF65-F5344CB8AC3E}">
        <p14:creationId xmlns:p14="http://schemas.microsoft.com/office/powerpoint/2010/main" val="18165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28928"/>
            <a:ext cx="10515600" cy="5214747"/>
          </a:xfrm>
        </p:spPr>
        <p:txBody>
          <a:bodyPr>
            <a:normAutofit lnSpcReduction="10000"/>
          </a:bodyPr>
          <a:lstStyle/>
          <a:p>
            <a:r>
              <a:rPr lang="en-US" dirty="0" smtClean="0">
                <a:latin typeface="Gill Sans Light" charset="0"/>
                <a:ea typeface="Gill Sans Light" charset="0"/>
                <a:cs typeface="Gill Sans Light" charset="0"/>
              </a:rPr>
              <a:t>Observational cross-sectional study</a:t>
            </a:r>
          </a:p>
          <a:p>
            <a:r>
              <a:rPr lang="en-US" dirty="0">
                <a:ea typeface="Gill Sans Light" charset="0"/>
                <a:cs typeface="Gill Sans Light" charset="0"/>
              </a:rPr>
              <a:t>Non interventional – Non </a:t>
            </a:r>
            <a:r>
              <a:rPr lang="en-US" dirty="0" smtClean="0">
                <a:ea typeface="Gill Sans Light" charset="0"/>
                <a:cs typeface="Gill Sans Light" charset="0"/>
              </a:rPr>
              <a:t>randomized</a:t>
            </a:r>
            <a:endParaRPr lang="en-US" dirty="0" smtClean="0">
              <a:latin typeface="Gill Sans Light" charset="0"/>
              <a:ea typeface="Gill Sans Light" charset="0"/>
              <a:cs typeface="Gill Sans Light" charset="0"/>
            </a:endParaRPr>
          </a:p>
          <a:p>
            <a:r>
              <a:rPr lang="en-US" dirty="0" smtClean="0">
                <a:latin typeface="Gill Sans Light" charset="0"/>
                <a:ea typeface="Gill Sans Light" charset="0"/>
                <a:cs typeface="Gill Sans Light" charset="0"/>
              </a:rPr>
              <a:t>Mono-centric </a:t>
            </a:r>
          </a:p>
          <a:p>
            <a:r>
              <a:rPr lang="en-US" dirty="0" smtClean="0">
                <a:latin typeface="Gill Sans Light" charset="0"/>
                <a:ea typeface="Gill Sans Light" charset="0"/>
                <a:cs typeface="Gill Sans Light" charset="0"/>
              </a:rPr>
              <a:t>215 participants age 18-30yo </a:t>
            </a:r>
          </a:p>
          <a:p>
            <a:r>
              <a:rPr lang="en-US" dirty="0" smtClean="0">
                <a:ea typeface="Gill Sans Light" charset="0"/>
                <a:cs typeface="Gill Sans Light" charset="0"/>
              </a:rPr>
              <a:t>2 * 2 hours session on different days (mean 6 days difference)</a:t>
            </a:r>
          </a:p>
          <a:p>
            <a:r>
              <a:rPr lang="en-US" dirty="0" smtClean="0">
                <a:latin typeface="Gill Sans Light" charset="0"/>
                <a:ea typeface="Gill Sans Light" charset="0"/>
                <a:cs typeface="Gill Sans Light" charset="0"/>
              </a:rPr>
              <a:t>22 Tasks run in the same sequence for all participants</a:t>
            </a:r>
          </a:p>
          <a:p>
            <a:r>
              <a:rPr lang="en-US" dirty="0" smtClean="0">
                <a:ea typeface="Gill Sans Light" charset="0"/>
                <a:cs typeface="Gill Sans Light" charset="0"/>
              </a:rPr>
              <a:t>Statistical Methodology :</a:t>
            </a:r>
          </a:p>
          <a:p>
            <a:pPr lvl="1"/>
            <a:r>
              <a:rPr lang="en-US" dirty="0" smtClean="0">
                <a:latin typeface="Gill Sans Light" charset="0"/>
                <a:ea typeface="Gill Sans Light" charset="0"/>
                <a:cs typeface="Gill Sans Light" charset="0"/>
              </a:rPr>
              <a:t>Exploratory factor analysis</a:t>
            </a:r>
          </a:p>
          <a:p>
            <a:pPr lvl="1"/>
            <a:r>
              <a:rPr lang="en-US" dirty="0" smtClean="0">
                <a:ea typeface="Gill Sans Light" charset="0"/>
                <a:cs typeface="Gill Sans Light" charset="0"/>
              </a:rPr>
              <a:t>Confirmatory factor analysis (Chi2, AIC, RMSEA, SRMR, NNFI, CFI)</a:t>
            </a:r>
          </a:p>
          <a:p>
            <a:pPr lvl="1"/>
            <a:r>
              <a:rPr lang="en-US" dirty="0" err="1" smtClean="0">
                <a:ea typeface="Gill Sans Light" charset="0"/>
                <a:cs typeface="Gill Sans Light" charset="0"/>
              </a:rPr>
              <a:t>Mardia’s</a:t>
            </a:r>
            <a:r>
              <a:rPr lang="en-US" dirty="0" smtClean="0">
                <a:ea typeface="Gill Sans Light" charset="0"/>
                <a:cs typeface="Gill Sans Light" charset="0"/>
              </a:rPr>
              <a:t> PK : Test of </a:t>
            </a:r>
            <a:r>
              <a:rPr lang="en-US" dirty="0" err="1" smtClean="0">
                <a:ea typeface="Gill Sans Light" charset="0"/>
                <a:cs typeface="Gill Sans Light" charset="0"/>
              </a:rPr>
              <a:t>multinormality</a:t>
            </a:r>
            <a:r>
              <a:rPr lang="en-US" dirty="0" smtClean="0">
                <a:ea typeface="Gill Sans Light" charset="0"/>
                <a:cs typeface="Gill Sans Light" charset="0"/>
              </a:rPr>
              <a:t> considered normal </a:t>
            </a:r>
          </a:p>
          <a:p>
            <a:pPr lvl="1"/>
            <a:r>
              <a:rPr lang="en-US" dirty="0" smtClean="0">
                <a:ea typeface="Gill Sans Light" charset="0"/>
                <a:cs typeface="Gill Sans Light" charset="0"/>
              </a:rPr>
              <a:t>Less than 1% missing values.</a:t>
            </a:r>
          </a:p>
          <a:p>
            <a:pPr lvl="1"/>
            <a:r>
              <a:rPr lang="en-US" dirty="0" smtClean="0">
                <a:latin typeface="Gill Sans Light" charset="0"/>
                <a:ea typeface="Gill Sans Light" charset="0"/>
                <a:cs typeface="Gill Sans Light" charset="0"/>
              </a:rPr>
              <a:t>No cross-validation</a:t>
            </a:r>
          </a:p>
        </p:txBody>
      </p:sp>
      <p:sp>
        <p:nvSpPr>
          <p:cNvPr id="4" name="Round Single Corner Rectangle 3"/>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6" name="TextBox 5"/>
          <p:cNvSpPr txBox="1"/>
          <p:nvPr/>
        </p:nvSpPr>
        <p:spPr>
          <a:xfrm>
            <a:off x="4846299" y="245522"/>
            <a:ext cx="2499402" cy="584775"/>
          </a:xfrm>
          <a:prstGeom prst="rect">
            <a:avLst/>
          </a:prstGeom>
          <a:noFill/>
        </p:spPr>
        <p:txBody>
          <a:bodyPr wrap="none" rtlCol="0">
            <a:spAutoFit/>
          </a:bodyPr>
          <a:lstStyle/>
          <a:p>
            <a:r>
              <a:rPr lang="en-US" sz="3200" dirty="0" smtClean="0">
                <a:solidFill>
                  <a:schemeClr val="tx2">
                    <a:lumMod val="75000"/>
                  </a:schemeClr>
                </a:solidFill>
                <a:latin typeface="+mj-lt"/>
              </a:rPr>
              <a:t>Study</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Design</a:t>
            </a:r>
          </a:p>
        </p:txBody>
      </p:sp>
    </p:spTree>
    <p:extLst>
      <p:ext uri="{BB962C8B-B14F-4D97-AF65-F5344CB8AC3E}">
        <p14:creationId xmlns:p14="http://schemas.microsoft.com/office/powerpoint/2010/main" val="987427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91" y="2157662"/>
            <a:ext cx="5344160" cy="2610469"/>
          </a:xfrm>
          <a:prstGeom prst="rect">
            <a:avLst/>
          </a:prstGeom>
        </p:spPr>
      </p:pic>
      <p:sp>
        <p:nvSpPr>
          <p:cNvPr id="76" name="Rectangle 75"/>
          <p:cNvSpPr/>
          <p:nvPr/>
        </p:nvSpPr>
        <p:spPr>
          <a:xfrm>
            <a:off x="2735823" y="4547094"/>
            <a:ext cx="4073338" cy="1842597"/>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8157218" y="4474707"/>
            <a:ext cx="2012943" cy="132892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6309125" y="232557"/>
            <a:ext cx="3078715" cy="182675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71818" y="1429391"/>
            <a:ext cx="4078204" cy="132128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grpSp>
        <p:nvGrpSpPr>
          <p:cNvPr id="43" name="Group 42"/>
          <p:cNvGrpSpPr/>
          <p:nvPr/>
        </p:nvGrpSpPr>
        <p:grpSpPr>
          <a:xfrm>
            <a:off x="2735824" y="4547094"/>
            <a:ext cx="4078203" cy="2140898"/>
            <a:chOff x="768095" y="1011936"/>
            <a:chExt cx="4078203" cy="2140898"/>
          </a:xfrm>
        </p:grpSpPr>
        <p:sp>
          <p:nvSpPr>
            <p:cNvPr id="45" name="Rectangle 44"/>
            <p:cNvSpPr/>
            <p:nvPr/>
          </p:nvSpPr>
          <p:spPr>
            <a:xfrm>
              <a:off x="768095" y="1011936"/>
              <a:ext cx="4078203" cy="377952"/>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Working Memory</a:t>
              </a:r>
              <a:endParaRPr lang="en-US" dirty="0">
                <a:solidFill>
                  <a:schemeClr val="bg1"/>
                </a:solidFill>
              </a:endParaRPr>
            </a:p>
          </p:txBody>
        </p:sp>
        <p:sp>
          <p:nvSpPr>
            <p:cNvPr id="48" name="TextBox 47"/>
            <p:cNvSpPr txBox="1"/>
            <p:nvPr/>
          </p:nvSpPr>
          <p:spPr>
            <a:xfrm>
              <a:off x="833657" y="1398508"/>
              <a:ext cx="1933926" cy="1754326"/>
            </a:xfrm>
            <a:prstGeom prst="rect">
              <a:avLst/>
            </a:prstGeom>
            <a:noFill/>
          </p:spPr>
          <p:txBody>
            <a:bodyPr wrap="square" rtlCol="0">
              <a:spAutoFit/>
            </a:bodyPr>
            <a:lstStyle/>
            <a:p>
              <a:pPr algn="ctr"/>
              <a:r>
                <a:rPr lang="en-US" u="sng" dirty="0" smtClean="0"/>
                <a:t>Span tasks</a:t>
              </a:r>
            </a:p>
            <a:p>
              <a:r>
                <a:rPr lang="en-US" dirty="0" smtClean="0"/>
                <a:t>Operation</a:t>
              </a:r>
            </a:p>
            <a:p>
              <a:r>
                <a:rPr lang="en-US" dirty="0" smtClean="0"/>
                <a:t>Symmetry</a:t>
              </a:r>
            </a:p>
            <a:p>
              <a:r>
                <a:rPr lang="en-US" dirty="0" smtClean="0"/>
                <a:t>Running letter</a:t>
              </a:r>
            </a:p>
            <a:p>
              <a:r>
                <a:rPr lang="en-US" dirty="0" smtClean="0"/>
                <a:t>Running digit</a:t>
              </a:r>
            </a:p>
            <a:p>
              <a:pPr algn="ctr"/>
              <a:endParaRPr lang="en-US" dirty="0"/>
            </a:p>
          </p:txBody>
        </p:sp>
        <p:sp>
          <p:nvSpPr>
            <p:cNvPr id="49" name="TextBox 48"/>
            <p:cNvSpPr txBox="1"/>
            <p:nvPr/>
          </p:nvSpPr>
          <p:spPr>
            <a:xfrm>
              <a:off x="2767584" y="1389888"/>
              <a:ext cx="2078713" cy="923330"/>
            </a:xfrm>
            <a:prstGeom prst="rect">
              <a:avLst/>
            </a:prstGeom>
            <a:noFill/>
          </p:spPr>
          <p:txBody>
            <a:bodyPr wrap="square" rtlCol="0">
              <a:spAutoFit/>
            </a:bodyPr>
            <a:lstStyle/>
            <a:p>
              <a:pPr algn="ctr"/>
              <a:r>
                <a:rPr lang="en-US" u="sng" dirty="0" smtClean="0"/>
                <a:t>Visual Arrays</a:t>
              </a:r>
            </a:p>
            <a:p>
              <a:r>
                <a:rPr lang="en-US" dirty="0" smtClean="0"/>
                <a:t>Single probe</a:t>
              </a:r>
            </a:p>
            <a:p>
              <a:r>
                <a:rPr lang="en-US" dirty="0" smtClean="0"/>
                <a:t>Whole display</a:t>
              </a:r>
              <a:endParaRPr lang="en-US" dirty="0"/>
            </a:p>
          </p:txBody>
        </p:sp>
      </p:grpSp>
      <p:grpSp>
        <p:nvGrpSpPr>
          <p:cNvPr id="61" name="Group 60"/>
          <p:cNvGrpSpPr/>
          <p:nvPr/>
        </p:nvGrpSpPr>
        <p:grpSpPr>
          <a:xfrm>
            <a:off x="8157218" y="4488530"/>
            <a:ext cx="2012943" cy="1315105"/>
            <a:chOff x="5464818" y="3415739"/>
            <a:chExt cx="2012943" cy="1315105"/>
          </a:xfrm>
        </p:grpSpPr>
        <p:sp>
          <p:nvSpPr>
            <p:cNvPr id="62" name="Rectangle 61"/>
            <p:cNvSpPr/>
            <p:nvPr/>
          </p:nvSpPr>
          <p:spPr>
            <a:xfrm>
              <a:off x="5464819" y="3415739"/>
              <a:ext cx="2012942" cy="377952"/>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Attentional Control</a:t>
              </a:r>
              <a:endParaRPr lang="en-US" dirty="0">
                <a:solidFill>
                  <a:schemeClr val="bg1"/>
                </a:solidFill>
              </a:endParaRPr>
            </a:p>
          </p:txBody>
        </p:sp>
        <p:sp>
          <p:nvSpPr>
            <p:cNvPr id="63" name="TextBox 62"/>
            <p:cNvSpPr txBox="1"/>
            <p:nvPr/>
          </p:nvSpPr>
          <p:spPr>
            <a:xfrm>
              <a:off x="5464818" y="3807514"/>
              <a:ext cx="2012943" cy="923330"/>
            </a:xfrm>
            <a:prstGeom prst="rect">
              <a:avLst/>
            </a:prstGeom>
            <a:noFill/>
          </p:spPr>
          <p:txBody>
            <a:bodyPr wrap="square" rtlCol="0">
              <a:spAutoFit/>
            </a:bodyPr>
            <a:lstStyle/>
            <a:p>
              <a:r>
                <a:rPr lang="en-US" dirty="0" err="1" smtClean="0"/>
                <a:t>Antisaccade</a:t>
              </a:r>
              <a:r>
                <a:rPr lang="en-US" dirty="0" smtClean="0"/>
                <a:t> </a:t>
              </a:r>
            </a:p>
            <a:p>
              <a:r>
                <a:rPr lang="en-US" dirty="0" smtClean="0"/>
                <a:t>Stroop</a:t>
              </a:r>
            </a:p>
            <a:p>
              <a:r>
                <a:rPr lang="en-US" dirty="0" smtClean="0"/>
                <a:t>Flanker</a:t>
              </a:r>
              <a:endParaRPr lang="en-US" dirty="0"/>
            </a:p>
          </p:txBody>
        </p:sp>
      </p:grpSp>
      <p:grpSp>
        <p:nvGrpSpPr>
          <p:cNvPr id="24" name="Group 23"/>
          <p:cNvGrpSpPr/>
          <p:nvPr/>
        </p:nvGrpSpPr>
        <p:grpSpPr>
          <a:xfrm>
            <a:off x="6309125" y="232558"/>
            <a:ext cx="3078715" cy="1867472"/>
            <a:chOff x="6309125" y="232558"/>
            <a:chExt cx="3078715" cy="1867472"/>
          </a:xfrm>
        </p:grpSpPr>
        <p:sp>
          <p:nvSpPr>
            <p:cNvPr id="64" name="Rectangle 63"/>
            <p:cNvSpPr/>
            <p:nvPr/>
          </p:nvSpPr>
          <p:spPr>
            <a:xfrm>
              <a:off x="6309127" y="232558"/>
              <a:ext cx="3078713" cy="377952"/>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Primary / Secondary Memory</a:t>
              </a:r>
              <a:endParaRPr lang="en-US" dirty="0">
                <a:solidFill>
                  <a:schemeClr val="bg1"/>
                </a:solidFill>
              </a:endParaRPr>
            </a:p>
          </p:txBody>
        </p:sp>
        <p:sp>
          <p:nvSpPr>
            <p:cNvPr id="65" name="TextBox 64"/>
            <p:cNvSpPr txBox="1"/>
            <p:nvPr/>
          </p:nvSpPr>
          <p:spPr>
            <a:xfrm>
              <a:off x="6309125" y="622702"/>
              <a:ext cx="3078715" cy="1477328"/>
            </a:xfrm>
            <a:prstGeom prst="rect">
              <a:avLst/>
            </a:prstGeom>
            <a:noFill/>
          </p:spPr>
          <p:txBody>
            <a:bodyPr wrap="square" rtlCol="0">
              <a:spAutoFit/>
            </a:bodyPr>
            <a:lstStyle/>
            <a:p>
              <a:r>
                <a:rPr lang="en-US" dirty="0"/>
                <a:t>Free recall w</a:t>
              </a:r>
              <a:r>
                <a:rPr lang="en-US" dirty="0" smtClean="0"/>
                <a:t>ords</a:t>
              </a:r>
              <a:endParaRPr lang="en-US" dirty="0"/>
            </a:p>
            <a:p>
              <a:r>
                <a:rPr lang="en-US" dirty="0" smtClean="0"/>
                <a:t>Free recall three </a:t>
              </a:r>
              <a:r>
                <a:rPr lang="en-US" dirty="0"/>
                <a:t>digit </a:t>
              </a:r>
              <a:r>
                <a:rPr lang="en-US" dirty="0" smtClean="0"/>
                <a:t>numbers</a:t>
              </a:r>
            </a:p>
            <a:p>
              <a:r>
                <a:rPr lang="en-US" dirty="0" smtClean="0"/>
                <a:t>Split span (grids)</a:t>
              </a:r>
            </a:p>
            <a:p>
              <a:r>
                <a:rPr lang="en-US" dirty="0" smtClean="0"/>
                <a:t>Digit span</a:t>
              </a:r>
            </a:p>
            <a:p>
              <a:r>
                <a:rPr lang="en-US" dirty="0" smtClean="0"/>
                <a:t>Continuous paired association</a:t>
              </a:r>
              <a:endParaRPr lang="en-US" dirty="0"/>
            </a:p>
          </p:txBody>
        </p:sp>
      </p:grpSp>
      <p:grpSp>
        <p:nvGrpSpPr>
          <p:cNvPr id="66" name="Group 65"/>
          <p:cNvGrpSpPr/>
          <p:nvPr/>
        </p:nvGrpSpPr>
        <p:grpSpPr>
          <a:xfrm>
            <a:off x="1671819" y="1449389"/>
            <a:ext cx="4078204" cy="1301282"/>
            <a:chOff x="3230552" y="4934989"/>
            <a:chExt cx="4078204" cy="1301282"/>
          </a:xfrm>
        </p:grpSpPr>
        <p:sp>
          <p:nvSpPr>
            <p:cNvPr id="67" name="Rectangle 66"/>
            <p:cNvSpPr/>
            <p:nvPr/>
          </p:nvSpPr>
          <p:spPr>
            <a:xfrm>
              <a:off x="3230553" y="4934989"/>
              <a:ext cx="4078203" cy="377952"/>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Fluid Intelligence</a:t>
              </a:r>
              <a:endParaRPr lang="en-US" dirty="0">
                <a:solidFill>
                  <a:schemeClr val="bg1"/>
                </a:solidFill>
              </a:endParaRPr>
            </a:p>
          </p:txBody>
        </p:sp>
        <p:sp>
          <p:nvSpPr>
            <p:cNvPr id="68" name="TextBox 67"/>
            <p:cNvSpPr txBox="1"/>
            <p:nvPr/>
          </p:nvSpPr>
          <p:spPr>
            <a:xfrm>
              <a:off x="3230552" y="5312941"/>
              <a:ext cx="4078203" cy="923330"/>
            </a:xfrm>
            <a:prstGeom prst="rect">
              <a:avLst/>
            </a:prstGeom>
            <a:noFill/>
          </p:spPr>
          <p:txBody>
            <a:bodyPr wrap="square" rtlCol="0">
              <a:spAutoFit/>
            </a:bodyPr>
            <a:lstStyle/>
            <a:p>
              <a:r>
                <a:rPr lang="en-US" smtClean="0"/>
                <a:t>Lettre</a:t>
              </a:r>
              <a:r>
                <a:rPr lang="en-US" dirty="0" smtClean="0"/>
                <a:t> Sets</a:t>
              </a:r>
            </a:p>
            <a:p>
              <a:r>
                <a:rPr lang="en-US" dirty="0" smtClean="0"/>
                <a:t>Number Series</a:t>
              </a:r>
            </a:p>
            <a:p>
              <a:r>
                <a:rPr lang="en-US" dirty="0" smtClean="0"/>
                <a:t>Raven’s advanced progressive matrices</a:t>
              </a:r>
              <a:endParaRPr lang="en-US" dirty="0"/>
            </a:p>
          </p:txBody>
        </p:sp>
      </p:grpSp>
      <p:sp>
        <p:nvSpPr>
          <p:cNvPr id="69" name="TextBox 68"/>
          <p:cNvSpPr txBox="1"/>
          <p:nvPr/>
        </p:nvSpPr>
        <p:spPr>
          <a:xfrm>
            <a:off x="298914" y="0"/>
            <a:ext cx="824778" cy="461665"/>
          </a:xfrm>
          <a:prstGeom prst="rect">
            <a:avLst/>
          </a:prstGeom>
          <a:solidFill>
            <a:srgbClr val="D74B62">
              <a:alpha val="89000"/>
            </a:srgbClr>
          </a:solidFill>
          <a:ln>
            <a:noFill/>
          </a:ln>
        </p:spPr>
        <p:txBody>
          <a:bodyPr wrap="none" rtlCol="0">
            <a:spAutoFit/>
          </a:bodyPr>
          <a:lstStyle/>
          <a:p>
            <a:r>
              <a:rPr lang="en-US" sz="2400" dirty="0" smtClean="0">
                <a:solidFill>
                  <a:schemeClr val="bg1"/>
                </a:solidFill>
                <a:latin typeface="+mj-lt"/>
              </a:rPr>
              <a:t>Tasks</a:t>
            </a:r>
            <a:endParaRPr lang="en-US" sz="2400" dirty="0">
              <a:solidFill>
                <a:schemeClr val="bg1"/>
              </a:solidFill>
              <a:latin typeface="+mj-lt"/>
            </a:endParaRPr>
          </a:p>
        </p:txBody>
      </p:sp>
    </p:spTree>
    <p:extLst>
      <p:ext uri="{BB962C8B-B14F-4D97-AF65-F5344CB8AC3E}">
        <p14:creationId xmlns:p14="http://schemas.microsoft.com/office/powerpoint/2010/main" val="16499272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604" y="2140506"/>
            <a:ext cx="6375400" cy="2476500"/>
          </a:xfrm>
          <a:prstGeom prst="rect">
            <a:avLst/>
          </a:prstGeom>
        </p:spPr>
      </p:pic>
      <p:sp>
        <p:nvSpPr>
          <p:cNvPr id="4" name="TextBox 3"/>
          <p:cNvSpPr txBox="1"/>
          <p:nvPr/>
        </p:nvSpPr>
        <p:spPr>
          <a:xfrm>
            <a:off x="5233983" y="4617006"/>
            <a:ext cx="2016642" cy="369332"/>
          </a:xfrm>
          <a:prstGeom prst="rect">
            <a:avLst/>
          </a:prstGeom>
          <a:noFill/>
        </p:spPr>
        <p:txBody>
          <a:bodyPr wrap="none" rtlCol="0">
            <a:spAutoFit/>
          </a:bodyPr>
          <a:lstStyle/>
          <a:p>
            <a:r>
              <a:rPr lang="en-US" dirty="0" smtClean="0">
                <a:latin typeface="Gill Sans Light" charset="0"/>
              </a:rPr>
              <a:t>Complex span tasks</a:t>
            </a:r>
            <a:endParaRPr lang="en-US" dirty="0">
              <a:latin typeface="Gill Sans Light" charset="0"/>
            </a:endParaRPr>
          </a:p>
        </p:txBody>
      </p:sp>
      <p:sp>
        <p:nvSpPr>
          <p:cNvPr id="7" name="Rectangle 6"/>
          <p:cNvSpPr/>
          <p:nvPr/>
        </p:nvSpPr>
        <p:spPr>
          <a:xfrm>
            <a:off x="372815" y="0"/>
            <a:ext cx="3113335" cy="457200"/>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Working Memory Tasks</a:t>
            </a:r>
            <a:endParaRPr lang="en-US" sz="2400" dirty="0">
              <a:solidFill>
                <a:schemeClr val="bg1"/>
              </a:solidFill>
            </a:endParaRPr>
          </a:p>
        </p:txBody>
      </p:sp>
      <p:sp>
        <p:nvSpPr>
          <p:cNvPr id="8" name="TextBox 7"/>
          <p:cNvSpPr txBox="1"/>
          <p:nvPr/>
        </p:nvSpPr>
        <p:spPr>
          <a:xfrm>
            <a:off x="578926" y="5543550"/>
            <a:ext cx="10993949" cy="923330"/>
          </a:xfrm>
          <a:prstGeom prst="rect">
            <a:avLst/>
          </a:prstGeom>
          <a:noFill/>
        </p:spPr>
        <p:txBody>
          <a:bodyPr wrap="square" rtlCol="0">
            <a:spAutoFit/>
          </a:bodyPr>
          <a:lstStyle/>
          <a:p>
            <a:r>
              <a:rPr lang="en-US" dirty="0" smtClean="0"/>
              <a:t>Known to correlates with attention </a:t>
            </a:r>
            <a:r>
              <a:rPr lang="en-US" dirty="0"/>
              <a:t>control </a:t>
            </a:r>
            <a:r>
              <a:rPr lang="en-US" dirty="0" smtClean="0"/>
              <a:t>abilities. </a:t>
            </a:r>
          </a:p>
          <a:p>
            <a:r>
              <a:rPr lang="en-US" dirty="0" smtClean="0"/>
              <a:t>Correlation to fluid intelligence and verbal ability increases with interferences.</a:t>
            </a:r>
          </a:p>
          <a:p>
            <a:endParaRPr lang="en-US" dirty="0"/>
          </a:p>
        </p:txBody>
      </p:sp>
    </p:spTree>
    <p:extLst>
      <p:ext uri="{BB962C8B-B14F-4D97-AF65-F5344CB8AC3E}">
        <p14:creationId xmlns:p14="http://schemas.microsoft.com/office/powerpoint/2010/main" val="17821895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7" name="Rectangle 6"/>
          <p:cNvSpPr/>
          <p:nvPr/>
        </p:nvSpPr>
        <p:spPr>
          <a:xfrm>
            <a:off x="372815" y="0"/>
            <a:ext cx="3113335" cy="457200"/>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Working Memory Tasks</a:t>
            </a:r>
            <a:endParaRPr lang="en-US" sz="2400"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868" y="965327"/>
            <a:ext cx="7979774" cy="1952498"/>
          </a:xfrm>
          <a:prstGeom prst="rect">
            <a:avLst/>
          </a:prstGeom>
        </p:spPr>
      </p:pic>
      <p:sp>
        <p:nvSpPr>
          <p:cNvPr id="10" name="TextBox 9"/>
          <p:cNvSpPr txBox="1"/>
          <p:nvPr/>
        </p:nvSpPr>
        <p:spPr>
          <a:xfrm>
            <a:off x="4869964" y="3059668"/>
            <a:ext cx="4486613" cy="369332"/>
          </a:xfrm>
          <a:prstGeom prst="rect">
            <a:avLst/>
          </a:prstGeom>
          <a:noFill/>
        </p:spPr>
        <p:txBody>
          <a:bodyPr wrap="none" rtlCol="0">
            <a:spAutoFit/>
          </a:bodyPr>
          <a:lstStyle/>
          <a:p>
            <a:r>
              <a:rPr lang="en-US" dirty="0" smtClean="0">
                <a:latin typeface="Gill Sans Light" charset="0"/>
              </a:rPr>
              <a:t>Running memory span task – Letters and Digits</a:t>
            </a:r>
            <a:endParaRPr lang="en-US" dirty="0">
              <a:latin typeface="Gill Sans Light" charset="0"/>
            </a:endParaRPr>
          </a:p>
        </p:txBody>
      </p:sp>
      <p:sp>
        <p:nvSpPr>
          <p:cNvPr id="5" name="TextBox 4"/>
          <p:cNvSpPr txBox="1"/>
          <p:nvPr/>
        </p:nvSpPr>
        <p:spPr>
          <a:xfrm>
            <a:off x="771525" y="3757613"/>
            <a:ext cx="10915650" cy="2862322"/>
          </a:xfrm>
          <a:prstGeom prst="rect">
            <a:avLst/>
          </a:prstGeom>
          <a:noFill/>
        </p:spPr>
        <p:txBody>
          <a:bodyPr wrap="square" rtlCol="0">
            <a:spAutoFit/>
          </a:bodyPr>
          <a:lstStyle/>
          <a:p>
            <a:r>
              <a:rPr lang="en-US" dirty="0" smtClean="0"/>
              <a:t>Newly validated set of WM tasks (&gt; 2002)</a:t>
            </a:r>
          </a:p>
          <a:p>
            <a:r>
              <a:rPr lang="en-US" dirty="0" smtClean="0"/>
              <a:t>Do not have an interpolated processing task but predict fluid intelligence better than complex span tasks</a:t>
            </a:r>
          </a:p>
          <a:p>
            <a:endParaRPr lang="en-US" dirty="0"/>
          </a:p>
          <a:p>
            <a:r>
              <a:rPr lang="en-US" dirty="0"/>
              <a:t>S</a:t>
            </a:r>
            <a:r>
              <a:rPr lang="en-US" dirty="0" smtClean="0"/>
              <a:t>eries </a:t>
            </a:r>
            <a:r>
              <a:rPr lang="en-US" dirty="0"/>
              <a:t>of 5–9 </a:t>
            </a:r>
            <a:r>
              <a:rPr lang="en-US" dirty="0" smtClean="0"/>
              <a:t>letters and </a:t>
            </a:r>
            <a:r>
              <a:rPr lang="en-US" dirty="0"/>
              <a:t>required participants to remember the last </a:t>
            </a:r>
            <a:r>
              <a:rPr lang="en-US" dirty="0" smtClean="0"/>
              <a:t>3–7.</a:t>
            </a:r>
          </a:p>
          <a:p>
            <a:r>
              <a:rPr lang="en-US" dirty="0" smtClean="0"/>
              <a:t>Control for strategy (active vs passive) : Participants </a:t>
            </a:r>
            <a:r>
              <a:rPr lang="en-US" dirty="0"/>
              <a:t>were informed of how many items they would need to remember at the beginning of </a:t>
            </a:r>
            <a:r>
              <a:rPr lang="en-US" dirty="0" smtClean="0"/>
              <a:t>a </a:t>
            </a:r>
            <a:r>
              <a:rPr lang="en-US" dirty="0"/>
              <a:t>block of three trials. Blocks were randomly presented. There were a total of 15 trials. </a:t>
            </a:r>
          </a:p>
          <a:p>
            <a:endParaRPr lang="en-US" dirty="0" smtClean="0"/>
          </a:p>
          <a:p>
            <a:r>
              <a:rPr lang="en-US" dirty="0" smtClean="0"/>
              <a:t>12-20 digits Digits were presented via headphones 4Hz (1 every 250ms). Remember 6.</a:t>
            </a:r>
            <a:endParaRPr lang="en-US" dirty="0"/>
          </a:p>
          <a:p>
            <a:endParaRPr lang="en-US" dirty="0"/>
          </a:p>
        </p:txBody>
      </p:sp>
      <p:sp>
        <p:nvSpPr>
          <p:cNvPr id="11" name="TextBox 10"/>
          <p:cNvSpPr txBox="1"/>
          <p:nvPr/>
        </p:nvSpPr>
        <p:spPr>
          <a:xfrm>
            <a:off x="2400300" y="990368"/>
            <a:ext cx="5657850" cy="338114"/>
          </a:xfrm>
          <a:prstGeom prst="rect">
            <a:avLst/>
          </a:prstGeom>
          <a:solidFill>
            <a:schemeClr val="tx1">
              <a:alpha val="89000"/>
            </a:schemeClr>
          </a:solidFill>
          <a:ln>
            <a:noFill/>
          </a:ln>
        </p:spPr>
        <p:txBody>
          <a:bodyPr wrap="square" rtlCol="0">
            <a:spAutoFit/>
          </a:bodyPr>
          <a:lstStyle/>
          <a:p>
            <a:pPr algn="ctr"/>
            <a:r>
              <a:rPr lang="en-US" sz="1600" smtClean="0">
                <a:solidFill>
                  <a:schemeClr val="bg1"/>
                </a:solidFill>
                <a:latin typeface="+mj-lt"/>
              </a:rPr>
              <a:t>300ms</a:t>
            </a:r>
            <a:endParaRPr lang="en-US" sz="1600" dirty="0">
              <a:solidFill>
                <a:schemeClr val="bg1"/>
              </a:solidFill>
              <a:latin typeface="+mj-lt"/>
            </a:endParaRPr>
          </a:p>
        </p:txBody>
      </p:sp>
      <p:sp>
        <p:nvSpPr>
          <p:cNvPr id="12" name="TextBox 11"/>
          <p:cNvSpPr txBox="1"/>
          <p:nvPr/>
        </p:nvSpPr>
        <p:spPr>
          <a:xfrm>
            <a:off x="7819676" y="636714"/>
            <a:ext cx="785812" cy="338554"/>
          </a:xfrm>
          <a:prstGeom prst="rect">
            <a:avLst/>
          </a:prstGeom>
          <a:solidFill>
            <a:schemeClr val="tx1">
              <a:alpha val="89000"/>
            </a:schemeClr>
          </a:solidFill>
          <a:ln>
            <a:noFill/>
          </a:ln>
        </p:spPr>
        <p:txBody>
          <a:bodyPr wrap="square" rtlCol="0">
            <a:spAutoFit/>
          </a:bodyPr>
          <a:lstStyle/>
          <a:p>
            <a:pPr algn="ctr"/>
            <a:r>
              <a:rPr lang="en-US" sz="1600" smtClean="0">
                <a:solidFill>
                  <a:schemeClr val="bg1"/>
                </a:solidFill>
                <a:latin typeface="+mj-lt"/>
              </a:rPr>
              <a:t>200ms</a:t>
            </a:r>
            <a:endParaRPr lang="en-US" sz="1600" dirty="0">
              <a:solidFill>
                <a:schemeClr val="bg1"/>
              </a:solidFill>
              <a:latin typeface="+mj-lt"/>
            </a:endParaRPr>
          </a:p>
        </p:txBody>
      </p:sp>
      <p:sp>
        <p:nvSpPr>
          <p:cNvPr id="13" name="TextBox 12"/>
          <p:cNvSpPr txBox="1"/>
          <p:nvPr/>
        </p:nvSpPr>
        <p:spPr>
          <a:xfrm>
            <a:off x="563100" y="1457326"/>
            <a:ext cx="1682768" cy="1271588"/>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wrap="square" rtlCol="0" anchor="ctr" anchorCtr="0">
            <a:noAutofit/>
          </a:bodyPr>
          <a:lstStyle/>
          <a:p>
            <a:pPr algn="ctr"/>
            <a:r>
              <a:rPr lang="en-US" dirty="0" smtClean="0"/>
              <a:t>Remember </a:t>
            </a:r>
          </a:p>
          <a:p>
            <a:pPr algn="ctr"/>
            <a:r>
              <a:rPr lang="en-US" dirty="0" smtClean="0"/>
              <a:t>4 items</a:t>
            </a:r>
            <a:endParaRPr lang="en-US" dirty="0"/>
          </a:p>
        </p:txBody>
      </p:sp>
    </p:spTree>
    <p:extLst>
      <p:ext uri="{BB962C8B-B14F-4D97-AF65-F5344CB8AC3E}">
        <p14:creationId xmlns:p14="http://schemas.microsoft.com/office/powerpoint/2010/main" val="457090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175" y="1143000"/>
            <a:ext cx="6134100" cy="4572000"/>
          </a:xfrm>
          <a:prstGeom prst="rect">
            <a:avLst/>
          </a:prstGeom>
        </p:spPr>
      </p:pic>
      <p:sp>
        <p:nvSpPr>
          <p:cNvPr id="4" name="TextBox 3"/>
          <p:cNvSpPr txBox="1"/>
          <p:nvPr/>
        </p:nvSpPr>
        <p:spPr>
          <a:xfrm>
            <a:off x="5434177" y="5715000"/>
            <a:ext cx="1384097" cy="369332"/>
          </a:xfrm>
          <a:prstGeom prst="rect">
            <a:avLst/>
          </a:prstGeom>
          <a:noFill/>
        </p:spPr>
        <p:txBody>
          <a:bodyPr wrap="none" rtlCol="0">
            <a:spAutoFit/>
          </a:bodyPr>
          <a:lstStyle/>
          <a:p>
            <a:r>
              <a:rPr lang="en-US" dirty="0" smtClean="0">
                <a:latin typeface="Gill Sans Light" charset="0"/>
              </a:rPr>
              <a:t>Visual Arrays</a:t>
            </a:r>
            <a:endParaRPr lang="en-US" dirty="0">
              <a:latin typeface="Gill Sans Light" charset="0"/>
            </a:endParaRPr>
          </a:p>
        </p:txBody>
      </p:sp>
      <p:sp>
        <p:nvSpPr>
          <p:cNvPr id="7" name="TextBox 6"/>
          <p:cNvSpPr txBox="1"/>
          <p:nvPr/>
        </p:nvSpPr>
        <p:spPr>
          <a:xfrm>
            <a:off x="485508" y="4422338"/>
            <a:ext cx="1937903" cy="369332"/>
          </a:xfrm>
          <a:prstGeom prst="rect">
            <a:avLst/>
          </a:prstGeom>
          <a:noFill/>
        </p:spPr>
        <p:txBody>
          <a:bodyPr wrap="none" rtlCol="0">
            <a:spAutoFit/>
          </a:bodyPr>
          <a:lstStyle/>
          <a:p>
            <a:r>
              <a:rPr lang="en-US" dirty="0" smtClean="0"/>
              <a:t>Selective attention</a:t>
            </a:r>
            <a:endParaRPr lang="en-US" dirty="0"/>
          </a:p>
        </p:txBody>
      </p:sp>
      <p:sp>
        <p:nvSpPr>
          <p:cNvPr id="9" name="TextBox 8"/>
          <p:cNvSpPr txBox="1"/>
          <p:nvPr/>
        </p:nvSpPr>
        <p:spPr>
          <a:xfrm>
            <a:off x="9325353" y="1557337"/>
            <a:ext cx="2364878" cy="923330"/>
          </a:xfrm>
          <a:prstGeom prst="rect">
            <a:avLst/>
          </a:prstGeom>
          <a:noFill/>
        </p:spPr>
        <p:txBody>
          <a:bodyPr wrap="none" rtlCol="0">
            <a:spAutoFit/>
          </a:bodyPr>
          <a:lstStyle/>
          <a:p>
            <a:r>
              <a:rPr lang="en-US" dirty="0" smtClean="0"/>
              <a:t>Probe has changed ?</a:t>
            </a:r>
          </a:p>
          <a:p>
            <a:r>
              <a:rPr lang="en-US" dirty="0"/>
              <a:t>K = N*(hits+TrueNeg-1)</a:t>
            </a:r>
          </a:p>
          <a:p>
            <a:endParaRPr lang="en-US" dirty="0"/>
          </a:p>
        </p:txBody>
      </p:sp>
      <p:sp>
        <p:nvSpPr>
          <p:cNvPr id="10" name="TextBox 9"/>
          <p:cNvSpPr txBox="1"/>
          <p:nvPr/>
        </p:nvSpPr>
        <p:spPr>
          <a:xfrm>
            <a:off x="9325353" y="4791670"/>
            <a:ext cx="2364878" cy="646331"/>
          </a:xfrm>
          <a:prstGeom prst="rect">
            <a:avLst/>
          </a:prstGeom>
          <a:noFill/>
        </p:spPr>
        <p:txBody>
          <a:bodyPr wrap="none" rtlCol="0">
            <a:spAutoFit/>
          </a:bodyPr>
          <a:lstStyle/>
          <a:p>
            <a:r>
              <a:rPr lang="en-US" dirty="0" smtClean="0"/>
              <a:t>Probe has changed ?</a:t>
            </a:r>
          </a:p>
          <a:p>
            <a:r>
              <a:rPr lang="en-US" dirty="0"/>
              <a:t>K = N*(hits+TrueNeg-1</a:t>
            </a:r>
            <a:r>
              <a:rPr lang="en-US" dirty="0" smtClean="0"/>
              <a:t>)</a:t>
            </a:r>
            <a:endParaRPr lang="en-US" dirty="0"/>
          </a:p>
        </p:txBody>
      </p:sp>
      <p:sp>
        <p:nvSpPr>
          <p:cNvPr id="12" name="TextBox 11"/>
          <p:cNvSpPr txBox="1"/>
          <p:nvPr/>
        </p:nvSpPr>
        <p:spPr>
          <a:xfrm>
            <a:off x="9325353" y="3220669"/>
            <a:ext cx="2534540" cy="646331"/>
          </a:xfrm>
          <a:prstGeom prst="rect">
            <a:avLst/>
          </a:prstGeom>
          <a:noFill/>
        </p:spPr>
        <p:txBody>
          <a:bodyPr wrap="none" rtlCol="0">
            <a:spAutoFit/>
          </a:bodyPr>
          <a:lstStyle/>
          <a:p>
            <a:r>
              <a:rPr lang="en-US" dirty="0" smtClean="0"/>
              <a:t>Any probe has changed ?</a:t>
            </a:r>
          </a:p>
          <a:p>
            <a:r>
              <a:rPr lang="en-US" dirty="0" smtClean="0"/>
              <a:t>K = N*(Hits – FA/(1-FA))</a:t>
            </a:r>
            <a:endParaRPr lang="en-US" dirty="0"/>
          </a:p>
        </p:txBody>
      </p:sp>
      <p:sp>
        <p:nvSpPr>
          <p:cNvPr id="13" name="Right Bracket 12"/>
          <p:cNvSpPr/>
          <p:nvPr/>
        </p:nvSpPr>
        <p:spPr>
          <a:xfrm>
            <a:off x="9072563" y="2480667"/>
            <a:ext cx="246094" cy="2126337"/>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p:cNvSpPr/>
          <p:nvPr/>
        </p:nvSpPr>
        <p:spPr>
          <a:xfrm flipH="1">
            <a:off x="2545523" y="3757613"/>
            <a:ext cx="217330" cy="1797724"/>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372815" y="5995451"/>
            <a:ext cx="11925765" cy="1200329"/>
          </a:xfrm>
          <a:prstGeom prst="rect">
            <a:avLst/>
          </a:prstGeom>
          <a:noFill/>
        </p:spPr>
        <p:txBody>
          <a:bodyPr wrap="none" rtlCol="0">
            <a:spAutoFit/>
          </a:bodyPr>
          <a:lstStyle/>
          <a:p>
            <a:r>
              <a:rPr lang="en-US" dirty="0"/>
              <a:t>In all cases, k was first computed for each set size, and then the set sizes were averaged</a:t>
            </a:r>
            <a:r>
              <a:rPr lang="en-US" dirty="0" smtClean="0"/>
              <a:t>. </a:t>
            </a:r>
          </a:p>
          <a:p>
            <a:r>
              <a:rPr lang="en-US" dirty="0" smtClean="0"/>
              <a:t>K supposedly remain stable with increased set size (debated </a:t>
            </a:r>
            <a:r>
              <a:rPr lang="en-US" dirty="0" err="1" smtClean="0"/>
              <a:t>Ressource</a:t>
            </a:r>
            <a:r>
              <a:rPr lang="en-US" dirty="0" smtClean="0"/>
              <a:t> allocation model). Supposedly load on AC/PM and SM.</a:t>
            </a:r>
          </a:p>
          <a:p>
            <a:r>
              <a:rPr lang="en-US" dirty="0" smtClean="0"/>
              <a:t>Predict speed of attentional capture recovery – some aspect of attentional control. </a:t>
            </a:r>
            <a:endParaRPr lang="en-US" dirty="0"/>
          </a:p>
          <a:p>
            <a:endParaRPr lang="en-US" dirty="0"/>
          </a:p>
        </p:txBody>
      </p:sp>
      <p:sp>
        <p:nvSpPr>
          <p:cNvPr id="17" name="TextBox 16"/>
          <p:cNvSpPr txBox="1"/>
          <p:nvPr/>
        </p:nvSpPr>
        <p:spPr>
          <a:xfrm>
            <a:off x="3157819" y="2118002"/>
            <a:ext cx="625492" cy="338554"/>
          </a:xfrm>
          <a:prstGeom prst="rect">
            <a:avLst/>
          </a:prstGeom>
          <a:solidFill>
            <a:schemeClr val="accent6">
              <a:lumMod val="75000"/>
              <a:alpha val="89000"/>
            </a:schemeClr>
          </a:solidFill>
          <a:ln>
            <a:noFill/>
          </a:ln>
        </p:spPr>
        <p:txBody>
          <a:bodyPr wrap="none" rtlCol="0">
            <a:spAutoFit/>
          </a:bodyPr>
          <a:lstStyle/>
          <a:p>
            <a:r>
              <a:rPr lang="en-US" sz="1600" smtClean="0">
                <a:solidFill>
                  <a:schemeClr val="bg1"/>
                </a:solidFill>
                <a:latin typeface="+mj-lt"/>
              </a:rPr>
              <a:t>Color</a:t>
            </a:r>
            <a:endParaRPr lang="en-US" sz="1600" dirty="0">
              <a:solidFill>
                <a:schemeClr val="bg1"/>
              </a:solidFill>
              <a:latin typeface="+mj-lt"/>
            </a:endParaRPr>
          </a:p>
        </p:txBody>
      </p:sp>
      <p:sp>
        <p:nvSpPr>
          <p:cNvPr id="18" name="TextBox 17"/>
          <p:cNvSpPr txBox="1"/>
          <p:nvPr/>
        </p:nvSpPr>
        <p:spPr>
          <a:xfrm>
            <a:off x="2907045" y="3090446"/>
            <a:ext cx="1127040" cy="338554"/>
          </a:xfrm>
          <a:prstGeom prst="rect">
            <a:avLst/>
          </a:prstGeom>
          <a:solidFill>
            <a:schemeClr val="accent1">
              <a:lumMod val="75000"/>
              <a:alpha val="89000"/>
            </a:schemeClr>
          </a:solidFill>
          <a:ln>
            <a:noFill/>
          </a:ln>
        </p:spPr>
        <p:txBody>
          <a:bodyPr wrap="none" rtlCol="0">
            <a:spAutoFit/>
          </a:bodyPr>
          <a:lstStyle/>
          <a:p>
            <a:r>
              <a:rPr lang="en-US" sz="1600" smtClean="0">
                <a:solidFill>
                  <a:schemeClr val="bg1"/>
                </a:solidFill>
                <a:latin typeface="+mj-lt"/>
              </a:rPr>
              <a:t>Orientation</a:t>
            </a:r>
            <a:endParaRPr lang="en-US" sz="1600" dirty="0">
              <a:solidFill>
                <a:schemeClr val="bg1"/>
              </a:solidFill>
              <a:latin typeface="+mj-lt"/>
            </a:endParaRPr>
          </a:p>
        </p:txBody>
      </p:sp>
      <p:sp>
        <p:nvSpPr>
          <p:cNvPr id="19" name="TextBox 18"/>
          <p:cNvSpPr txBox="1"/>
          <p:nvPr/>
        </p:nvSpPr>
        <p:spPr>
          <a:xfrm>
            <a:off x="751214" y="2271890"/>
            <a:ext cx="1619995" cy="369332"/>
          </a:xfrm>
          <a:prstGeom prst="rect">
            <a:avLst/>
          </a:prstGeom>
          <a:noFill/>
        </p:spPr>
        <p:txBody>
          <a:bodyPr wrap="square" rtlCol="0">
            <a:spAutoFit/>
          </a:bodyPr>
          <a:lstStyle/>
          <a:p>
            <a:r>
              <a:rPr lang="en-US" smtClean="0"/>
              <a:t>Whole display</a:t>
            </a:r>
            <a:endParaRPr lang="en-US" dirty="0"/>
          </a:p>
        </p:txBody>
      </p:sp>
      <p:sp>
        <p:nvSpPr>
          <p:cNvPr id="20" name="Right Bracket 19"/>
          <p:cNvSpPr/>
          <p:nvPr/>
        </p:nvSpPr>
        <p:spPr>
          <a:xfrm flipH="1">
            <a:off x="2503287" y="1557694"/>
            <a:ext cx="217330" cy="1871306"/>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3157819" y="4312593"/>
            <a:ext cx="625492" cy="338554"/>
          </a:xfrm>
          <a:prstGeom prst="rect">
            <a:avLst/>
          </a:prstGeom>
          <a:solidFill>
            <a:schemeClr val="accent6">
              <a:lumMod val="75000"/>
              <a:alpha val="89000"/>
            </a:schemeClr>
          </a:solidFill>
          <a:ln>
            <a:noFill/>
          </a:ln>
        </p:spPr>
        <p:txBody>
          <a:bodyPr wrap="none" rtlCol="0">
            <a:spAutoFit/>
          </a:bodyPr>
          <a:lstStyle/>
          <a:p>
            <a:r>
              <a:rPr lang="en-US" sz="1600" smtClean="0">
                <a:solidFill>
                  <a:schemeClr val="bg1"/>
                </a:solidFill>
                <a:latin typeface="+mj-lt"/>
              </a:rPr>
              <a:t>Color</a:t>
            </a:r>
            <a:endParaRPr lang="en-US" sz="1600" dirty="0">
              <a:solidFill>
                <a:schemeClr val="bg1"/>
              </a:solidFill>
              <a:latin typeface="+mj-lt"/>
            </a:endParaRPr>
          </a:p>
        </p:txBody>
      </p:sp>
      <p:sp>
        <p:nvSpPr>
          <p:cNvPr id="22" name="TextBox 21"/>
          <p:cNvSpPr txBox="1"/>
          <p:nvPr/>
        </p:nvSpPr>
        <p:spPr>
          <a:xfrm>
            <a:off x="2902341" y="5214819"/>
            <a:ext cx="1127040" cy="338554"/>
          </a:xfrm>
          <a:prstGeom prst="rect">
            <a:avLst/>
          </a:prstGeom>
          <a:solidFill>
            <a:schemeClr val="accent1">
              <a:lumMod val="75000"/>
              <a:alpha val="89000"/>
            </a:schemeClr>
          </a:solidFill>
          <a:ln>
            <a:noFill/>
          </a:ln>
        </p:spPr>
        <p:txBody>
          <a:bodyPr wrap="none" rtlCol="0">
            <a:spAutoFit/>
          </a:bodyPr>
          <a:lstStyle/>
          <a:p>
            <a:r>
              <a:rPr lang="en-US" sz="1600" smtClean="0">
                <a:solidFill>
                  <a:schemeClr val="bg1"/>
                </a:solidFill>
                <a:latin typeface="+mj-lt"/>
              </a:rPr>
              <a:t>Orientation</a:t>
            </a:r>
            <a:endParaRPr lang="en-US" sz="1600" dirty="0">
              <a:solidFill>
                <a:schemeClr val="bg1"/>
              </a:solidFill>
              <a:latin typeface="+mj-lt"/>
            </a:endParaRPr>
          </a:p>
        </p:txBody>
      </p:sp>
      <p:sp>
        <p:nvSpPr>
          <p:cNvPr id="23" name="Rectangle 22"/>
          <p:cNvSpPr/>
          <p:nvPr/>
        </p:nvSpPr>
        <p:spPr>
          <a:xfrm>
            <a:off x="372815" y="0"/>
            <a:ext cx="3113335" cy="457200"/>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Working Memory Tasks</a:t>
            </a:r>
            <a:endParaRPr lang="en-US" sz="2400" dirty="0">
              <a:solidFill>
                <a:schemeClr val="bg1"/>
              </a:solidFill>
            </a:endParaRPr>
          </a:p>
        </p:txBody>
      </p:sp>
      <p:sp>
        <p:nvSpPr>
          <p:cNvPr id="24" name="TextBox 23"/>
          <p:cNvSpPr txBox="1"/>
          <p:nvPr/>
        </p:nvSpPr>
        <p:spPr>
          <a:xfrm>
            <a:off x="4367939" y="5291763"/>
            <a:ext cx="739305" cy="338554"/>
          </a:xfrm>
          <a:prstGeom prst="rect">
            <a:avLst/>
          </a:prstGeom>
          <a:solidFill>
            <a:schemeClr val="tx1">
              <a:alpha val="89000"/>
            </a:schemeClr>
          </a:solidFill>
          <a:ln>
            <a:noFill/>
          </a:ln>
        </p:spPr>
        <p:txBody>
          <a:bodyPr wrap="none" rtlCol="0">
            <a:spAutoFit/>
          </a:bodyPr>
          <a:lstStyle/>
          <a:p>
            <a:r>
              <a:rPr lang="en-US" sz="1600" smtClean="0">
                <a:solidFill>
                  <a:schemeClr val="bg1"/>
                </a:solidFill>
                <a:latin typeface="+mj-lt"/>
              </a:rPr>
              <a:t>200ms</a:t>
            </a:r>
            <a:endParaRPr lang="en-US" sz="1600" dirty="0">
              <a:solidFill>
                <a:schemeClr val="bg1"/>
              </a:solidFill>
              <a:latin typeface="+mj-lt"/>
            </a:endParaRPr>
          </a:p>
        </p:txBody>
      </p:sp>
      <p:sp>
        <p:nvSpPr>
          <p:cNvPr id="25" name="TextBox 24"/>
          <p:cNvSpPr txBox="1"/>
          <p:nvPr/>
        </p:nvSpPr>
        <p:spPr>
          <a:xfrm>
            <a:off x="4358877" y="4376172"/>
            <a:ext cx="739305" cy="338554"/>
          </a:xfrm>
          <a:prstGeom prst="rect">
            <a:avLst/>
          </a:prstGeom>
          <a:solidFill>
            <a:schemeClr val="tx1">
              <a:alpha val="89000"/>
            </a:schemeClr>
          </a:solidFill>
          <a:ln>
            <a:noFill/>
          </a:ln>
        </p:spPr>
        <p:txBody>
          <a:bodyPr wrap="none" rtlCol="0">
            <a:spAutoFit/>
          </a:bodyPr>
          <a:lstStyle/>
          <a:p>
            <a:r>
              <a:rPr lang="en-US" sz="1600" smtClean="0">
                <a:solidFill>
                  <a:schemeClr val="bg1"/>
                </a:solidFill>
                <a:latin typeface="+mj-lt"/>
              </a:rPr>
              <a:t>100ms</a:t>
            </a:r>
            <a:endParaRPr lang="en-US" sz="1600" dirty="0">
              <a:solidFill>
                <a:schemeClr val="bg1"/>
              </a:solidFill>
              <a:latin typeface="+mj-lt"/>
            </a:endParaRPr>
          </a:p>
        </p:txBody>
      </p:sp>
      <p:sp>
        <p:nvSpPr>
          <p:cNvPr id="26" name="TextBox 25"/>
          <p:cNvSpPr txBox="1"/>
          <p:nvPr/>
        </p:nvSpPr>
        <p:spPr>
          <a:xfrm>
            <a:off x="5606285" y="2311390"/>
            <a:ext cx="739305" cy="338554"/>
          </a:xfrm>
          <a:prstGeom prst="rect">
            <a:avLst/>
          </a:prstGeom>
          <a:solidFill>
            <a:schemeClr val="tx1">
              <a:alpha val="89000"/>
            </a:schemeClr>
          </a:solidFill>
          <a:ln>
            <a:noFill/>
          </a:ln>
        </p:spPr>
        <p:txBody>
          <a:bodyPr wrap="none" rtlCol="0">
            <a:spAutoFit/>
          </a:bodyPr>
          <a:lstStyle/>
          <a:p>
            <a:r>
              <a:rPr lang="en-US" sz="1600" smtClean="0">
                <a:solidFill>
                  <a:schemeClr val="bg1"/>
                </a:solidFill>
                <a:latin typeface="+mj-lt"/>
              </a:rPr>
              <a:t>250ms</a:t>
            </a:r>
            <a:endParaRPr lang="en-US" sz="1600" dirty="0">
              <a:solidFill>
                <a:schemeClr val="bg1"/>
              </a:solidFill>
              <a:latin typeface="+mj-lt"/>
            </a:endParaRPr>
          </a:p>
        </p:txBody>
      </p:sp>
      <p:sp>
        <p:nvSpPr>
          <p:cNvPr id="27" name="TextBox 26"/>
          <p:cNvSpPr txBox="1"/>
          <p:nvPr/>
        </p:nvSpPr>
        <p:spPr>
          <a:xfrm>
            <a:off x="6818274" y="2324070"/>
            <a:ext cx="739305" cy="338554"/>
          </a:xfrm>
          <a:prstGeom prst="rect">
            <a:avLst/>
          </a:prstGeom>
          <a:solidFill>
            <a:schemeClr val="tx1">
              <a:alpha val="89000"/>
            </a:schemeClr>
          </a:solidFill>
          <a:ln>
            <a:noFill/>
          </a:ln>
        </p:spPr>
        <p:txBody>
          <a:bodyPr wrap="none" rtlCol="0">
            <a:spAutoFit/>
          </a:bodyPr>
          <a:lstStyle/>
          <a:p>
            <a:r>
              <a:rPr lang="en-US" sz="1600" smtClean="0">
                <a:solidFill>
                  <a:schemeClr val="bg1"/>
                </a:solidFill>
                <a:latin typeface="+mj-lt"/>
              </a:rPr>
              <a:t>900ms</a:t>
            </a:r>
            <a:endParaRPr lang="en-US" sz="1600" dirty="0">
              <a:solidFill>
                <a:schemeClr val="bg1"/>
              </a:solidFill>
              <a:latin typeface="+mj-lt"/>
            </a:endParaRPr>
          </a:p>
        </p:txBody>
      </p:sp>
      <p:sp>
        <p:nvSpPr>
          <p:cNvPr id="28" name="TextBox 27"/>
          <p:cNvSpPr txBox="1"/>
          <p:nvPr/>
        </p:nvSpPr>
        <p:spPr>
          <a:xfrm>
            <a:off x="6818273" y="4509908"/>
            <a:ext cx="739305" cy="338554"/>
          </a:xfrm>
          <a:prstGeom prst="rect">
            <a:avLst/>
          </a:prstGeom>
          <a:solidFill>
            <a:schemeClr val="tx1">
              <a:alpha val="89000"/>
            </a:schemeClr>
          </a:solidFill>
          <a:ln>
            <a:noFill/>
          </a:ln>
        </p:spPr>
        <p:txBody>
          <a:bodyPr wrap="none" rtlCol="0">
            <a:spAutoFit/>
          </a:bodyPr>
          <a:lstStyle/>
          <a:p>
            <a:r>
              <a:rPr lang="en-US" sz="1600" smtClean="0">
                <a:solidFill>
                  <a:schemeClr val="bg1"/>
                </a:solidFill>
                <a:latin typeface="+mj-lt"/>
              </a:rPr>
              <a:t>900ms</a:t>
            </a:r>
            <a:endParaRPr lang="en-US" sz="1600" dirty="0">
              <a:solidFill>
                <a:schemeClr val="bg1"/>
              </a:solidFill>
              <a:latin typeface="+mj-lt"/>
            </a:endParaRPr>
          </a:p>
        </p:txBody>
      </p:sp>
      <p:sp>
        <p:nvSpPr>
          <p:cNvPr id="29" name="TextBox 28"/>
          <p:cNvSpPr txBox="1"/>
          <p:nvPr/>
        </p:nvSpPr>
        <p:spPr>
          <a:xfrm>
            <a:off x="5606284" y="4509908"/>
            <a:ext cx="739305" cy="338554"/>
          </a:xfrm>
          <a:prstGeom prst="rect">
            <a:avLst/>
          </a:prstGeom>
          <a:solidFill>
            <a:schemeClr val="tx1">
              <a:alpha val="89000"/>
            </a:schemeClr>
          </a:solidFill>
          <a:ln>
            <a:noFill/>
          </a:ln>
        </p:spPr>
        <p:txBody>
          <a:bodyPr wrap="none" rtlCol="0">
            <a:spAutoFit/>
          </a:bodyPr>
          <a:lstStyle/>
          <a:p>
            <a:r>
              <a:rPr lang="en-US" sz="1600" smtClean="0">
                <a:solidFill>
                  <a:schemeClr val="bg1"/>
                </a:solidFill>
                <a:latin typeface="+mj-lt"/>
              </a:rPr>
              <a:t>250ms</a:t>
            </a:r>
            <a:endParaRPr lang="en-US" sz="1600" dirty="0">
              <a:solidFill>
                <a:schemeClr val="bg1"/>
              </a:solidFill>
              <a:latin typeface="+mj-lt"/>
            </a:endParaRPr>
          </a:p>
        </p:txBody>
      </p:sp>
    </p:spTree>
    <p:extLst>
      <p:ext uri="{BB962C8B-B14F-4D97-AF65-F5344CB8AC3E}">
        <p14:creationId xmlns:p14="http://schemas.microsoft.com/office/powerpoint/2010/main" val="7251728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9" name="Rectangle 8"/>
          <p:cNvSpPr/>
          <p:nvPr/>
        </p:nvSpPr>
        <p:spPr>
          <a:xfrm>
            <a:off x="372815" y="0"/>
            <a:ext cx="4756398" cy="457200"/>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bg1"/>
                </a:solidFill>
              </a:rPr>
              <a:t>Primary/Secondary memory Tasks</a:t>
            </a:r>
            <a:endParaRPr lang="en-US" sz="2400" dirty="0">
              <a:solidFill>
                <a:schemeClr val="bg1"/>
              </a:solidFill>
            </a:endParaRPr>
          </a:p>
        </p:txBody>
      </p:sp>
      <p:grpSp>
        <p:nvGrpSpPr>
          <p:cNvPr id="16" name="Group 15"/>
          <p:cNvGrpSpPr/>
          <p:nvPr/>
        </p:nvGrpSpPr>
        <p:grpSpPr>
          <a:xfrm>
            <a:off x="372813" y="5167769"/>
            <a:ext cx="8813054" cy="1540994"/>
            <a:chOff x="372813" y="5412532"/>
            <a:chExt cx="8813054" cy="1540994"/>
          </a:xfrm>
        </p:grpSpPr>
        <p:sp>
          <p:nvSpPr>
            <p:cNvPr id="10" name="TextBox 9"/>
            <p:cNvSpPr txBox="1"/>
            <p:nvPr/>
          </p:nvSpPr>
          <p:spPr>
            <a:xfrm>
              <a:off x="5363942" y="5412532"/>
              <a:ext cx="1083951" cy="369332"/>
            </a:xfrm>
            <a:prstGeom prst="rect">
              <a:avLst/>
            </a:prstGeom>
            <a:noFill/>
          </p:spPr>
          <p:txBody>
            <a:bodyPr wrap="none" rtlCol="0">
              <a:spAutoFit/>
            </a:bodyPr>
            <a:lstStyle/>
            <a:p>
              <a:r>
                <a:rPr lang="en-US" dirty="0" smtClean="0">
                  <a:latin typeface="Gill Sans Light" charset="0"/>
                </a:rPr>
                <a:t>Digit span</a:t>
              </a:r>
              <a:endParaRPr lang="en-US" dirty="0">
                <a:latin typeface="Gill Sans Light" charset="0"/>
              </a:endParaRPr>
            </a:p>
          </p:txBody>
        </p:sp>
        <p:sp>
          <p:nvSpPr>
            <p:cNvPr id="4" name="TextBox 3"/>
            <p:cNvSpPr txBox="1"/>
            <p:nvPr/>
          </p:nvSpPr>
          <p:spPr>
            <a:xfrm>
              <a:off x="372813" y="5753197"/>
              <a:ext cx="8813054" cy="1200329"/>
            </a:xfrm>
            <a:prstGeom prst="rect">
              <a:avLst/>
            </a:prstGeom>
            <a:noFill/>
          </p:spPr>
          <p:txBody>
            <a:bodyPr wrap="none" rtlCol="0">
              <a:spAutoFit/>
            </a:bodyPr>
            <a:lstStyle/>
            <a:p>
              <a:r>
                <a:rPr lang="en-US" dirty="0" smtClean="0"/>
                <a:t>Series of digits – 200 </a:t>
              </a:r>
              <a:r>
                <a:rPr lang="en-US" dirty="0" err="1" smtClean="0"/>
                <a:t>ms</a:t>
              </a:r>
              <a:r>
                <a:rPr lang="en-US" dirty="0" smtClean="0"/>
                <a:t> presentation 50 </a:t>
              </a:r>
              <a:r>
                <a:rPr lang="en-US" dirty="0" err="1" smtClean="0"/>
                <a:t>ms</a:t>
              </a:r>
              <a:r>
                <a:rPr lang="en-US" dirty="0" smtClean="0"/>
                <a:t> interval.</a:t>
              </a:r>
            </a:p>
            <a:p>
              <a:r>
                <a:rPr lang="en-US" dirty="0" smtClean="0"/>
                <a:t>An increasing number of item per list - 3 lists per trials. Starts at 2 items to remember.</a:t>
              </a:r>
            </a:p>
            <a:p>
              <a:r>
                <a:rPr lang="en-US" dirty="0" smtClean="0"/>
                <a:t>+1 item to the list if 2/3 list recalled. Stops when 2 list/3 are not recalled or 3 lists of 9 items.</a:t>
              </a:r>
            </a:p>
            <a:p>
              <a:r>
                <a:rPr lang="en-US" dirty="0" smtClean="0"/>
                <a:t>1 point per list recalled, all or nothing. Accounts for PM.</a:t>
              </a:r>
              <a:endParaRPr lang="en-US" dirty="0"/>
            </a:p>
          </p:txBody>
        </p:sp>
      </p:grpSp>
      <p:grpSp>
        <p:nvGrpSpPr>
          <p:cNvPr id="15" name="Group 14"/>
          <p:cNvGrpSpPr/>
          <p:nvPr/>
        </p:nvGrpSpPr>
        <p:grpSpPr>
          <a:xfrm>
            <a:off x="372813" y="3490509"/>
            <a:ext cx="10807446" cy="1251023"/>
            <a:chOff x="372813" y="3967066"/>
            <a:chExt cx="10807446" cy="1251023"/>
          </a:xfrm>
        </p:grpSpPr>
        <p:sp>
          <p:nvSpPr>
            <p:cNvPr id="8" name="TextBox 7"/>
            <p:cNvSpPr txBox="1"/>
            <p:nvPr/>
          </p:nvSpPr>
          <p:spPr>
            <a:xfrm>
              <a:off x="5002811" y="3967066"/>
              <a:ext cx="1991251" cy="369332"/>
            </a:xfrm>
            <a:prstGeom prst="rect">
              <a:avLst/>
            </a:prstGeom>
            <a:noFill/>
          </p:spPr>
          <p:txBody>
            <a:bodyPr wrap="none" rtlCol="0">
              <a:spAutoFit/>
            </a:bodyPr>
            <a:lstStyle/>
            <a:p>
              <a:r>
                <a:rPr lang="en-US" dirty="0" smtClean="0">
                  <a:latin typeface="Gill Sans Light" charset="0"/>
                </a:rPr>
                <a:t>Split span free recall</a:t>
              </a:r>
              <a:endParaRPr lang="en-US" dirty="0">
                <a:latin typeface="Gill Sans Light" charset="0"/>
              </a:endParaRPr>
            </a:p>
          </p:txBody>
        </p:sp>
        <p:sp>
          <p:nvSpPr>
            <p:cNvPr id="5" name="TextBox 4"/>
            <p:cNvSpPr txBox="1"/>
            <p:nvPr/>
          </p:nvSpPr>
          <p:spPr>
            <a:xfrm>
              <a:off x="372813" y="4294759"/>
              <a:ext cx="10807446" cy="923330"/>
            </a:xfrm>
            <a:prstGeom prst="rect">
              <a:avLst/>
            </a:prstGeom>
            <a:noFill/>
          </p:spPr>
          <p:txBody>
            <a:bodyPr wrap="none" rtlCol="0">
              <a:spAutoFit/>
            </a:bodyPr>
            <a:lstStyle/>
            <a:p>
              <a:r>
                <a:rPr lang="en-US" dirty="0" smtClean="0"/>
                <a:t>4*4 grid - 5 Red squares highlighted one at a time for 750 </a:t>
              </a:r>
              <a:r>
                <a:rPr lang="en-US" dirty="0" err="1" smtClean="0"/>
                <a:t>ms.</a:t>
              </a:r>
              <a:r>
                <a:rPr lang="en-US" dirty="0" smtClean="0"/>
                <a:t> 250 </a:t>
              </a:r>
              <a:r>
                <a:rPr lang="en-US" dirty="0" err="1" smtClean="0"/>
                <a:t>ms</a:t>
              </a:r>
              <a:r>
                <a:rPr lang="en-US" dirty="0" smtClean="0"/>
                <a:t> delay.  Mental rotation task * 1-3. </a:t>
              </a:r>
            </a:p>
            <a:p>
              <a:r>
                <a:rPr lang="en-US" dirty="0" smtClean="0"/>
                <a:t>Then 6*6 grid – 5 blue squares highlighted one at a time for 200ms. 50ms delay. Then Red or Blue recall. 20 </a:t>
              </a:r>
              <a:r>
                <a:rPr lang="en-US" dirty="0"/>
                <a:t>trials.</a:t>
              </a:r>
              <a:endParaRPr lang="en-US" dirty="0" smtClean="0"/>
            </a:p>
            <a:p>
              <a:r>
                <a:rPr lang="en-US" dirty="0" smtClean="0"/>
                <a:t>Theory : red positions are displaced in SM. Blue squares are in PM. (2 scores)</a:t>
              </a:r>
              <a:endParaRPr lang="en-US" dirty="0"/>
            </a:p>
          </p:txBody>
        </p:sp>
      </p:grpSp>
      <p:grpSp>
        <p:nvGrpSpPr>
          <p:cNvPr id="14" name="Group 13"/>
          <p:cNvGrpSpPr/>
          <p:nvPr/>
        </p:nvGrpSpPr>
        <p:grpSpPr>
          <a:xfrm>
            <a:off x="372813" y="426237"/>
            <a:ext cx="11251245" cy="1489065"/>
            <a:chOff x="372813" y="1076134"/>
            <a:chExt cx="11251245" cy="1489065"/>
          </a:xfrm>
        </p:grpSpPr>
        <p:sp>
          <p:nvSpPr>
            <p:cNvPr id="7" name="TextBox 6"/>
            <p:cNvSpPr txBox="1"/>
            <p:nvPr/>
          </p:nvSpPr>
          <p:spPr>
            <a:xfrm>
              <a:off x="4912826" y="1076134"/>
              <a:ext cx="1986185" cy="369332"/>
            </a:xfrm>
            <a:prstGeom prst="rect">
              <a:avLst/>
            </a:prstGeom>
            <a:noFill/>
          </p:spPr>
          <p:txBody>
            <a:bodyPr wrap="none" rtlCol="0">
              <a:spAutoFit/>
            </a:bodyPr>
            <a:lstStyle/>
            <a:p>
              <a:r>
                <a:rPr lang="en-US" dirty="0" smtClean="0">
                  <a:latin typeface="Gill Sans Light" charset="0"/>
                </a:rPr>
                <a:t>Free recall of words</a:t>
              </a:r>
              <a:endParaRPr lang="en-US" dirty="0">
                <a:latin typeface="Gill Sans Light" charset="0"/>
              </a:endParaRPr>
            </a:p>
          </p:txBody>
        </p:sp>
        <p:sp>
          <p:nvSpPr>
            <p:cNvPr id="11" name="TextBox 10"/>
            <p:cNvSpPr txBox="1"/>
            <p:nvPr/>
          </p:nvSpPr>
          <p:spPr>
            <a:xfrm>
              <a:off x="372813" y="1364870"/>
              <a:ext cx="11251245" cy="1200329"/>
            </a:xfrm>
            <a:prstGeom prst="rect">
              <a:avLst/>
            </a:prstGeom>
            <a:noFill/>
          </p:spPr>
          <p:txBody>
            <a:bodyPr wrap="square" rtlCol="0">
              <a:spAutoFit/>
            </a:bodyPr>
            <a:lstStyle/>
            <a:p>
              <a:r>
                <a:rPr lang="en-US" dirty="0" smtClean="0"/>
                <a:t>Series </a:t>
              </a:r>
              <a:r>
                <a:rPr lang="en-US" dirty="0"/>
                <a:t>of 12 nouns, each </a:t>
              </a:r>
              <a:r>
                <a:rPr lang="en-US" dirty="0" smtClean="0"/>
                <a:t>presented </a:t>
              </a:r>
              <a:r>
                <a:rPr lang="en-US" dirty="0"/>
                <a:t>for 750 </a:t>
              </a:r>
              <a:r>
                <a:rPr lang="en-US" dirty="0" err="1"/>
                <a:t>ms</a:t>
              </a:r>
              <a:r>
                <a:rPr lang="en-US" dirty="0"/>
                <a:t>, followed by </a:t>
              </a:r>
              <a:r>
                <a:rPr lang="en-US" dirty="0" smtClean="0"/>
                <a:t>250 </a:t>
              </a:r>
              <a:r>
                <a:rPr lang="en-US" dirty="0" err="1"/>
                <a:t>ms</a:t>
              </a:r>
              <a:r>
                <a:rPr lang="en-US" dirty="0"/>
                <a:t> delay. </a:t>
              </a:r>
              <a:endParaRPr lang="en-US" dirty="0" smtClean="0"/>
            </a:p>
            <a:p>
              <a:r>
                <a:rPr lang="en-US" dirty="0" smtClean="0"/>
                <a:t>Recall </a:t>
              </a:r>
              <a:r>
                <a:rPr lang="en-US" dirty="0"/>
                <a:t>as many words as </a:t>
              </a:r>
              <a:r>
                <a:rPr lang="en-US" dirty="0" smtClean="0"/>
                <a:t>possible for 30s on a sheet of paper.</a:t>
              </a:r>
            </a:p>
            <a:p>
              <a:r>
                <a:rPr lang="en-US" dirty="0" err="1" smtClean="0"/>
                <a:t>PM_Word</a:t>
              </a:r>
              <a:r>
                <a:rPr lang="en-US" dirty="0" smtClean="0"/>
                <a:t> = average number of words recalled &lt; 7 from the end</a:t>
              </a:r>
            </a:p>
            <a:p>
              <a:r>
                <a:rPr lang="en-US" dirty="0" err="1" smtClean="0"/>
                <a:t>SM_Word</a:t>
              </a:r>
              <a:r>
                <a:rPr lang="en-US" dirty="0" smtClean="0"/>
                <a:t> = </a:t>
              </a:r>
              <a:r>
                <a:rPr lang="en-US" dirty="0"/>
                <a:t> average number of words recalled &gt;</a:t>
              </a:r>
              <a:r>
                <a:rPr lang="en-US" dirty="0" smtClean="0"/>
                <a:t> </a:t>
              </a:r>
              <a:r>
                <a:rPr lang="en-US" dirty="0"/>
                <a:t>7 from the </a:t>
              </a:r>
              <a:r>
                <a:rPr lang="en-US" dirty="0" smtClean="0"/>
                <a:t>end</a:t>
              </a:r>
              <a:endParaRPr lang="en-US" dirty="0"/>
            </a:p>
          </p:txBody>
        </p:sp>
      </p:grpSp>
      <p:grpSp>
        <p:nvGrpSpPr>
          <p:cNvPr id="13" name="Group 12"/>
          <p:cNvGrpSpPr/>
          <p:nvPr/>
        </p:nvGrpSpPr>
        <p:grpSpPr>
          <a:xfrm>
            <a:off x="372813" y="2341539"/>
            <a:ext cx="10807446" cy="722733"/>
            <a:chOff x="372814" y="2521600"/>
            <a:chExt cx="10807446" cy="722733"/>
          </a:xfrm>
        </p:grpSpPr>
        <p:sp>
          <p:nvSpPr>
            <p:cNvPr id="6" name="TextBox 5"/>
            <p:cNvSpPr txBox="1"/>
            <p:nvPr/>
          </p:nvSpPr>
          <p:spPr>
            <a:xfrm>
              <a:off x="4296516" y="2521600"/>
              <a:ext cx="3203890" cy="369332"/>
            </a:xfrm>
            <a:prstGeom prst="rect">
              <a:avLst/>
            </a:prstGeom>
            <a:noFill/>
          </p:spPr>
          <p:txBody>
            <a:bodyPr wrap="none" rtlCol="0">
              <a:spAutoFit/>
            </a:bodyPr>
            <a:lstStyle/>
            <a:p>
              <a:r>
                <a:rPr lang="en-US" dirty="0" smtClean="0">
                  <a:latin typeface="Gill Sans Light" charset="0"/>
                </a:rPr>
                <a:t>Free recall of three digit numbers</a:t>
              </a:r>
              <a:endParaRPr lang="en-US" dirty="0">
                <a:latin typeface="Gill Sans Light" charset="0"/>
              </a:endParaRPr>
            </a:p>
          </p:txBody>
        </p:sp>
        <p:sp>
          <p:nvSpPr>
            <p:cNvPr id="12" name="TextBox 11"/>
            <p:cNvSpPr txBox="1"/>
            <p:nvPr/>
          </p:nvSpPr>
          <p:spPr>
            <a:xfrm>
              <a:off x="372814" y="2875001"/>
              <a:ext cx="10807446" cy="369332"/>
            </a:xfrm>
            <a:prstGeom prst="rect">
              <a:avLst/>
            </a:prstGeom>
            <a:noFill/>
          </p:spPr>
          <p:txBody>
            <a:bodyPr wrap="square" rtlCol="0">
              <a:spAutoFit/>
            </a:bodyPr>
            <a:lstStyle/>
            <a:p>
              <a:r>
                <a:rPr lang="en-US" dirty="0" smtClean="0"/>
                <a:t>Same as free recall of words with 3 digits numbers</a:t>
              </a:r>
              <a:endParaRPr lang="en-US" dirty="0"/>
            </a:p>
          </p:txBody>
        </p:sp>
      </p:grpSp>
      <p:sp>
        <p:nvSpPr>
          <p:cNvPr id="17" name="TextBox 16"/>
          <p:cNvSpPr txBox="1"/>
          <p:nvPr/>
        </p:nvSpPr>
        <p:spPr>
          <a:xfrm rot="1858646">
            <a:off x="5248262" y="3969461"/>
            <a:ext cx="1500347" cy="461665"/>
          </a:xfrm>
          <a:prstGeom prst="rect">
            <a:avLst/>
          </a:prstGeom>
          <a:solidFill>
            <a:srgbClr val="FF0000"/>
          </a:solidFill>
        </p:spPr>
        <p:txBody>
          <a:bodyPr wrap="none" rtlCol="0">
            <a:spAutoFit/>
          </a:bodyPr>
          <a:lstStyle/>
          <a:p>
            <a:r>
              <a:rPr lang="en-US" sz="2400" smtClean="0">
                <a:solidFill>
                  <a:schemeClr val="bg1"/>
                </a:solidFill>
              </a:rPr>
              <a:t>EXCLUDED</a:t>
            </a:r>
            <a:endParaRPr lang="en-US" sz="2400">
              <a:solidFill>
                <a:schemeClr val="bg1"/>
              </a:solidFill>
            </a:endParaRPr>
          </a:p>
        </p:txBody>
      </p:sp>
    </p:spTree>
    <p:extLst>
      <p:ext uri="{BB962C8B-B14F-4D97-AF65-F5344CB8AC3E}">
        <p14:creationId xmlns:p14="http://schemas.microsoft.com/office/powerpoint/2010/main" val="122630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9" name="Rectangle 8"/>
          <p:cNvSpPr/>
          <p:nvPr/>
        </p:nvSpPr>
        <p:spPr>
          <a:xfrm>
            <a:off x="372815" y="0"/>
            <a:ext cx="4756398" cy="457200"/>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bg1"/>
                </a:solidFill>
              </a:rPr>
              <a:t>Primary/Secondary memory Tasks</a:t>
            </a:r>
            <a:endParaRPr lang="en-US" sz="2400" dirty="0">
              <a:solidFill>
                <a:schemeClr val="bg1"/>
              </a:solidFill>
            </a:endParaRPr>
          </a:p>
        </p:txBody>
      </p:sp>
      <p:grpSp>
        <p:nvGrpSpPr>
          <p:cNvPr id="14" name="Group 13"/>
          <p:cNvGrpSpPr/>
          <p:nvPr/>
        </p:nvGrpSpPr>
        <p:grpSpPr>
          <a:xfrm>
            <a:off x="372815" y="688541"/>
            <a:ext cx="11251245" cy="2677656"/>
            <a:chOff x="372813" y="995538"/>
            <a:chExt cx="11251245" cy="2677656"/>
          </a:xfrm>
        </p:grpSpPr>
        <p:sp>
          <p:nvSpPr>
            <p:cNvPr id="7" name="TextBox 6"/>
            <p:cNvSpPr txBox="1"/>
            <p:nvPr/>
          </p:nvSpPr>
          <p:spPr>
            <a:xfrm>
              <a:off x="4573045" y="995538"/>
              <a:ext cx="2850780" cy="369332"/>
            </a:xfrm>
            <a:prstGeom prst="rect">
              <a:avLst/>
            </a:prstGeom>
            <a:noFill/>
          </p:spPr>
          <p:txBody>
            <a:bodyPr wrap="none" rtlCol="0">
              <a:spAutoFit/>
            </a:bodyPr>
            <a:lstStyle/>
            <a:p>
              <a:r>
                <a:rPr lang="en-US" smtClean="0">
                  <a:latin typeface="Gill Sans Light" charset="0"/>
                </a:rPr>
                <a:t>Continuous Paired </a:t>
              </a:r>
              <a:r>
                <a:rPr lang="en-US" dirty="0" smtClean="0">
                  <a:latin typeface="Gill Sans Light" charset="0"/>
                </a:rPr>
                <a:t>Associates</a:t>
              </a:r>
              <a:endParaRPr lang="en-US" dirty="0">
                <a:latin typeface="Gill Sans Light" charset="0"/>
              </a:endParaRPr>
            </a:p>
          </p:txBody>
        </p:sp>
        <p:sp>
          <p:nvSpPr>
            <p:cNvPr id="11" name="TextBox 10"/>
            <p:cNvSpPr txBox="1"/>
            <p:nvPr/>
          </p:nvSpPr>
          <p:spPr>
            <a:xfrm>
              <a:off x="372813" y="1364870"/>
              <a:ext cx="11251245" cy="2308324"/>
            </a:xfrm>
            <a:prstGeom prst="rect">
              <a:avLst/>
            </a:prstGeom>
            <a:noFill/>
          </p:spPr>
          <p:txBody>
            <a:bodyPr wrap="square" rtlCol="0">
              <a:spAutoFit/>
            </a:bodyPr>
            <a:lstStyle/>
            <a:p>
              <a:r>
                <a:rPr lang="en-US" dirty="0" smtClean="0"/>
                <a:t>2 types of trials : a) STUDY = Presentation of a Pair of Letter-2Digit 3s, and b) TEST = the 2digit are presented and subject must choose between 5 presented letters 3s. Delay 3s.</a:t>
              </a:r>
            </a:p>
            <a:p>
              <a:r>
                <a:rPr lang="en-US" dirty="0" smtClean="0"/>
                <a:t>Pairs are presented once, only one pair possible per digits. Lag between Study and Test trials is 0-5. Each lag tested 5 times. </a:t>
              </a:r>
            </a:p>
            <a:p>
              <a:endParaRPr lang="en-US" dirty="0" smtClean="0"/>
            </a:p>
            <a:p>
              <a:r>
                <a:rPr lang="en-US" dirty="0" smtClean="0"/>
                <a:t>Dependent variable is accuracy at lags 2-5.  </a:t>
              </a:r>
              <a:endParaRPr lang="en-US" dirty="0"/>
            </a:p>
            <a:p>
              <a:r>
                <a:rPr lang="en-US" dirty="0" smtClean="0"/>
                <a:t>Hope to maximize load on SM (But </a:t>
              </a:r>
              <a:r>
                <a:rPr lang="en-US" dirty="0"/>
                <a:t>results show loadings of PM and SM in the </a:t>
              </a:r>
              <a:r>
                <a:rPr lang="en-US" dirty="0" smtClean="0"/>
                <a:t>paper)</a:t>
              </a:r>
              <a:endParaRPr lang="en-US" dirty="0"/>
            </a:p>
            <a:p>
              <a:endParaRPr lang="en-US" dirty="0"/>
            </a:p>
          </p:txBody>
        </p:sp>
      </p:grpSp>
    </p:spTree>
    <p:extLst>
      <p:ext uri="{BB962C8B-B14F-4D97-AF65-F5344CB8AC3E}">
        <p14:creationId xmlns:p14="http://schemas.microsoft.com/office/powerpoint/2010/main" val="13960059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9" name="Rectangle 8"/>
          <p:cNvSpPr/>
          <p:nvPr/>
        </p:nvSpPr>
        <p:spPr>
          <a:xfrm>
            <a:off x="372815" y="0"/>
            <a:ext cx="4756398" cy="457200"/>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Attention control Tasks</a:t>
            </a:r>
            <a:endParaRPr lang="en-US" sz="2400" dirty="0">
              <a:solidFill>
                <a:schemeClr val="bg1"/>
              </a:solidFill>
            </a:endParaRPr>
          </a:p>
        </p:txBody>
      </p:sp>
      <p:grpSp>
        <p:nvGrpSpPr>
          <p:cNvPr id="14" name="Group 13"/>
          <p:cNvGrpSpPr/>
          <p:nvPr/>
        </p:nvGrpSpPr>
        <p:grpSpPr>
          <a:xfrm>
            <a:off x="372815" y="688541"/>
            <a:ext cx="11251245" cy="1292662"/>
            <a:chOff x="372813" y="995538"/>
            <a:chExt cx="11251245" cy="1292662"/>
          </a:xfrm>
        </p:grpSpPr>
        <p:sp>
          <p:nvSpPr>
            <p:cNvPr id="7" name="TextBox 6"/>
            <p:cNvSpPr txBox="1"/>
            <p:nvPr/>
          </p:nvSpPr>
          <p:spPr>
            <a:xfrm>
              <a:off x="5388909" y="995538"/>
              <a:ext cx="1219052" cy="369332"/>
            </a:xfrm>
            <a:prstGeom prst="rect">
              <a:avLst/>
            </a:prstGeom>
            <a:noFill/>
          </p:spPr>
          <p:txBody>
            <a:bodyPr wrap="none" rtlCol="0">
              <a:spAutoFit/>
            </a:bodyPr>
            <a:lstStyle/>
            <a:p>
              <a:r>
                <a:rPr lang="en-US" dirty="0" smtClean="0">
                  <a:latin typeface="Gill Sans Light" charset="0"/>
                </a:rPr>
                <a:t>Stroop Task</a:t>
              </a:r>
              <a:endParaRPr lang="en-US" dirty="0">
                <a:latin typeface="Gill Sans Light" charset="0"/>
              </a:endParaRPr>
            </a:p>
          </p:txBody>
        </p:sp>
        <p:sp>
          <p:nvSpPr>
            <p:cNvPr id="11" name="TextBox 10"/>
            <p:cNvSpPr txBox="1"/>
            <p:nvPr/>
          </p:nvSpPr>
          <p:spPr>
            <a:xfrm>
              <a:off x="372813" y="1364870"/>
              <a:ext cx="11251245" cy="923330"/>
            </a:xfrm>
            <a:prstGeom prst="rect">
              <a:avLst/>
            </a:prstGeom>
            <a:noFill/>
          </p:spPr>
          <p:txBody>
            <a:bodyPr wrap="square" rtlCol="0">
              <a:spAutoFit/>
            </a:bodyPr>
            <a:lstStyle/>
            <a:p>
              <a:r>
                <a:rPr lang="en-US" dirty="0" smtClean="0"/>
                <a:t>486 trials, 66% congruent, 33% incongruent. 3 colored button keypad indicate the hue of the word.</a:t>
              </a:r>
            </a:p>
            <a:p>
              <a:r>
                <a:rPr lang="en-US" dirty="0" smtClean="0"/>
                <a:t>Feedback beep negative trials.</a:t>
              </a:r>
            </a:p>
            <a:p>
              <a:r>
                <a:rPr lang="en-US" dirty="0" smtClean="0"/>
                <a:t>Dependent variable = response time differences between congruent and incongruent trials.</a:t>
              </a:r>
              <a:endParaRPr lang="en-US" dirty="0"/>
            </a:p>
          </p:txBody>
        </p:sp>
      </p:grpSp>
      <p:grpSp>
        <p:nvGrpSpPr>
          <p:cNvPr id="8" name="Group 7"/>
          <p:cNvGrpSpPr/>
          <p:nvPr/>
        </p:nvGrpSpPr>
        <p:grpSpPr>
          <a:xfrm>
            <a:off x="372815" y="2904533"/>
            <a:ext cx="11251245" cy="1015663"/>
            <a:chOff x="372813" y="995538"/>
            <a:chExt cx="11251245" cy="1015663"/>
          </a:xfrm>
        </p:grpSpPr>
        <p:sp>
          <p:nvSpPr>
            <p:cNvPr id="10" name="TextBox 9"/>
            <p:cNvSpPr txBox="1"/>
            <p:nvPr/>
          </p:nvSpPr>
          <p:spPr>
            <a:xfrm>
              <a:off x="5388909" y="995538"/>
              <a:ext cx="1261884" cy="369332"/>
            </a:xfrm>
            <a:prstGeom prst="rect">
              <a:avLst/>
            </a:prstGeom>
            <a:noFill/>
          </p:spPr>
          <p:txBody>
            <a:bodyPr wrap="none" rtlCol="0">
              <a:spAutoFit/>
            </a:bodyPr>
            <a:lstStyle/>
            <a:p>
              <a:r>
                <a:rPr lang="en-US" dirty="0" err="1" smtClean="0">
                  <a:latin typeface="Gill Sans Light" charset="0"/>
                </a:rPr>
                <a:t>Antisaccade</a:t>
              </a:r>
              <a:endParaRPr lang="en-US" dirty="0">
                <a:latin typeface="Gill Sans Light" charset="0"/>
              </a:endParaRPr>
            </a:p>
          </p:txBody>
        </p:sp>
        <p:sp>
          <p:nvSpPr>
            <p:cNvPr id="12" name="TextBox 11"/>
            <p:cNvSpPr txBox="1"/>
            <p:nvPr/>
          </p:nvSpPr>
          <p:spPr>
            <a:xfrm>
              <a:off x="372813" y="1364870"/>
              <a:ext cx="11251245" cy="646331"/>
            </a:xfrm>
            <a:prstGeom prst="rect">
              <a:avLst/>
            </a:prstGeom>
            <a:noFill/>
          </p:spPr>
          <p:txBody>
            <a:bodyPr wrap="square" rtlCol="0">
              <a:spAutoFit/>
            </a:bodyPr>
            <a:lstStyle/>
            <a:p>
              <a:r>
                <a:rPr lang="en-US" dirty="0" smtClean="0"/>
                <a:t>Fixation 1 or 2s. * flash left or right 300ms. O or Q on the other side 100ms then masked by ##.</a:t>
              </a:r>
            </a:p>
            <a:p>
              <a:r>
                <a:rPr lang="en-US" dirty="0" smtClean="0"/>
                <a:t>Response O or Q by keypress. 32 practice trials increasing speed. 48 critical trials.</a:t>
              </a:r>
            </a:p>
          </p:txBody>
        </p:sp>
      </p:grpSp>
      <p:grpSp>
        <p:nvGrpSpPr>
          <p:cNvPr id="13" name="Group 12"/>
          <p:cNvGrpSpPr/>
          <p:nvPr/>
        </p:nvGrpSpPr>
        <p:grpSpPr>
          <a:xfrm>
            <a:off x="394230" y="4457343"/>
            <a:ext cx="11251245" cy="2123658"/>
            <a:chOff x="372813" y="995538"/>
            <a:chExt cx="11251245" cy="2123658"/>
          </a:xfrm>
        </p:grpSpPr>
        <p:sp>
          <p:nvSpPr>
            <p:cNvPr id="15" name="TextBox 14"/>
            <p:cNvSpPr txBox="1"/>
            <p:nvPr/>
          </p:nvSpPr>
          <p:spPr>
            <a:xfrm>
              <a:off x="5388909" y="995538"/>
              <a:ext cx="1234184" cy="369332"/>
            </a:xfrm>
            <a:prstGeom prst="rect">
              <a:avLst/>
            </a:prstGeom>
            <a:noFill/>
          </p:spPr>
          <p:txBody>
            <a:bodyPr wrap="none" rtlCol="0">
              <a:spAutoFit/>
            </a:bodyPr>
            <a:lstStyle/>
            <a:p>
              <a:r>
                <a:rPr lang="en-US" dirty="0" smtClean="0">
                  <a:latin typeface="Gill Sans Light" charset="0"/>
                </a:rPr>
                <a:t>Flanker task</a:t>
              </a:r>
              <a:endParaRPr lang="en-US" dirty="0">
                <a:latin typeface="Gill Sans Light" charset="0"/>
              </a:endParaRPr>
            </a:p>
          </p:txBody>
        </p:sp>
        <p:sp>
          <p:nvSpPr>
            <p:cNvPr id="16" name="TextBox 15"/>
            <p:cNvSpPr txBox="1"/>
            <p:nvPr/>
          </p:nvSpPr>
          <p:spPr>
            <a:xfrm>
              <a:off x="372813" y="1364870"/>
              <a:ext cx="11251245" cy="1754326"/>
            </a:xfrm>
            <a:prstGeom prst="rect">
              <a:avLst/>
            </a:prstGeom>
            <a:noFill/>
          </p:spPr>
          <p:txBody>
            <a:bodyPr wrap="square" rtlCol="0">
              <a:spAutoFit/>
            </a:bodyPr>
            <a:lstStyle/>
            <a:p>
              <a:r>
                <a:rPr lang="en-US" dirty="0" smtClean="0"/>
                <a:t>900ms fixation. Then 5 array item, middle item is an arrow, around it 2 and 2 flanking characters.</a:t>
              </a:r>
            </a:p>
            <a:p>
              <a:r>
                <a:rPr lang="en-US" dirty="0" smtClean="0"/>
                <a:t>Flanking characters </a:t>
              </a:r>
              <a:r>
                <a:rPr lang="en-US" dirty="0"/>
                <a:t>were congruent </a:t>
              </a:r>
              <a:r>
                <a:rPr lang="en-US" dirty="0" smtClean="0"/>
                <a:t>arrows, incongruent arrows, or </a:t>
              </a:r>
              <a:r>
                <a:rPr lang="en-US" dirty="0"/>
                <a:t>neutral items (e.g., </a:t>
              </a:r>
              <a:r>
                <a:rPr lang="en-US" dirty="0" smtClean="0"/>
                <a:t>-).</a:t>
              </a:r>
            </a:p>
            <a:p>
              <a:r>
                <a:rPr lang="en-US" dirty="0" smtClean="0"/>
                <a:t>Participants </a:t>
              </a:r>
              <a:r>
                <a:rPr lang="en-US" dirty="0"/>
                <a:t>responded with the ‘‘z’’ and ‘‘.’’ keys, on which arrow-stickers had been placed. A total of 72 congruent, 72 incongruent and 72 </a:t>
              </a:r>
              <a:r>
                <a:rPr lang="en-US" dirty="0" smtClean="0"/>
                <a:t>neutral.</a:t>
              </a:r>
            </a:p>
            <a:p>
              <a:r>
                <a:rPr lang="en-US" dirty="0" err="1" smtClean="0"/>
                <a:t>Dependant</a:t>
              </a:r>
              <a:r>
                <a:rPr lang="en-US" dirty="0" smtClean="0"/>
                <a:t> variable = incongruent RT – neutral RT</a:t>
              </a:r>
              <a:endParaRPr lang="en-US" dirty="0"/>
            </a:p>
            <a:p>
              <a:endParaRPr lang="en-US" dirty="0"/>
            </a:p>
          </p:txBody>
        </p:sp>
      </p:grpSp>
    </p:spTree>
    <p:extLst>
      <p:ext uri="{BB962C8B-B14F-4D97-AF65-F5344CB8AC3E}">
        <p14:creationId xmlns:p14="http://schemas.microsoft.com/office/powerpoint/2010/main" val="5130145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7" name="TextBox 6"/>
          <p:cNvSpPr txBox="1"/>
          <p:nvPr/>
        </p:nvSpPr>
        <p:spPr>
          <a:xfrm>
            <a:off x="4584213" y="4906665"/>
            <a:ext cx="2960939" cy="369332"/>
          </a:xfrm>
          <a:prstGeom prst="rect">
            <a:avLst/>
          </a:prstGeom>
          <a:noFill/>
        </p:spPr>
        <p:txBody>
          <a:bodyPr wrap="none" rtlCol="0">
            <a:spAutoFit/>
          </a:bodyPr>
          <a:lstStyle/>
          <a:p>
            <a:r>
              <a:rPr lang="en-US" dirty="0" smtClean="0">
                <a:latin typeface="Gill Sans Light" charset="0"/>
              </a:rPr>
              <a:t>Raven’s progressive matrix test</a:t>
            </a:r>
            <a:endParaRPr lang="en-US" dirty="0">
              <a:latin typeface="Gill Sans Light" charset="0"/>
            </a:endParaRPr>
          </a:p>
        </p:txBody>
      </p:sp>
      <p:pic>
        <p:nvPicPr>
          <p:cNvPr id="2" name="Picture 1"/>
          <p:cNvPicPr>
            <a:picLocks noChangeAspect="1"/>
          </p:cNvPicPr>
          <p:nvPr/>
        </p:nvPicPr>
        <p:blipFill>
          <a:blip r:embed="rId2"/>
          <a:stretch>
            <a:fillRect/>
          </a:stretch>
        </p:blipFill>
        <p:spPr>
          <a:xfrm>
            <a:off x="3905683" y="461665"/>
            <a:ext cx="4318000" cy="4445000"/>
          </a:xfrm>
          <a:prstGeom prst="rect">
            <a:avLst/>
          </a:prstGeom>
        </p:spPr>
      </p:pic>
      <p:sp>
        <p:nvSpPr>
          <p:cNvPr id="9" name="Rectangle 8"/>
          <p:cNvSpPr/>
          <p:nvPr/>
        </p:nvSpPr>
        <p:spPr>
          <a:xfrm>
            <a:off x="372815" y="0"/>
            <a:ext cx="3113335" cy="457200"/>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Fluid Intelligence Tasks</a:t>
            </a:r>
            <a:endParaRPr lang="en-US" sz="2400" dirty="0">
              <a:solidFill>
                <a:schemeClr val="bg1"/>
              </a:solidFill>
            </a:endParaRPr>
          </a:p>
        </p:txBody>
      </p:sp>
      <p:sp>
        <p:nvSpPr>
          <p:cNvPr id="4" name="TextBox 3"/>
          <p:cNvSpPr txBox="1"/>
          <p:nvPr/>
        </p:nvSpPr>
        <p:spPr>
          <a:xfrm>
            <a:off x="656863" y="5586412"/>
            <a:ext cx="10815637" cy="646331"/>
          </a:xfrm>
          <a:prstGeom prst="rect">
            <a:avLst/>
          </a:prstGeom>
          <a:noFill/>
        </p:spPr>
        <p:txBody>
          <a:bodyPr wrap="square" rtlCol="0">
            <a:spAutoFit/>
          </a:bodyPr>
          <a:lstStyle/>
          <a:p>
            <a:r>
              <a:rPr lang="en-US" u="sng" dirty="0"/>
              <a:t>Ten minutes were given to complete 18 problems</a:t>
            </a:r>
            <a:r>
              <a:rPr lang="en-US" dirty="0"/>
              <a:t>. The dependent </a:t>
            </a:r>
            <a:r>
              <a:rPr lang="en-US" dirty="0" smtClean="0"/>
              <a:t>variable </a:t>
            </a:r>
            <a:r>
              <a:rPr lang="en-US" dirty="0"/>
              <a:t>was the number of correct responses. </a:t>
            </a:r>
          </a:p>
          <a:p>
            <a:endParaRPr lang="en-US" dirty="0"/>
          </a:p>
        </p:txBody>
      </p:sp>
    </p:spTree>
    <p:extLst>
      <p:ext uri="{BB962C8B-B14F-4D97-AF65-F5344CB8AC3E}">
        <p14:creationId xmlns:p14="http://schemas.microsoft.com/office/powerpoint/2010/main" val="2502972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82" y="228600"/>
            <a:ext cx="8267700" cy="2184400"/>
          </a:xfrm>
          <a:prstGeom prst="rect">
            <a:avLst/>
          </a:prstGeom>
        </p:spPr>
      </p:pic>
      <p:sp>
        <p:nvSpPr>
          <p:cNvPr id="9" name="Rectangle 8"/>
          <p:cNvSpPr/>
          <p:nvPr/>
        </p:nvSpPr>
        <p:spPr>
          <a:xfrm>
            <a:off x="372815" y="0"/>
            <a:ext cx="3113335" cy="457200"/>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Fluid Intelligence Tasks</a:t>
            </a:r>
            <a:endParaRPr lang="en-US" sz="2400"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532" y="2413000"/>
            <a:ext cx="7975600" cy="4025900"/>
          </a:xfrm>
          <a:prstGeom prst="rect">
            <a:avLst/>
          </a:prstGeom>
        </p:spPr>
      </p:pic>
      <p:sp>
        <p:nvSpPr>
          <p:cNvPr id="8" name="TextBox 7"/>
          <p:cNvSpPr txBox="1"/>
          <p:nvPr/>
        </p:nvSpPr>
        <p:spPr>
          <a:xfrm>
            <a:off x="7100889" y="1685926"/>
            <a:ext cx="4971297" cy="369332"/>
          </a:xfrm>
          <a:prstGeom prst="rect">
            <a:avLst/>
          </a:prstGeom>
          <a:solidFill>
            <a:srgbClr val="D74B62"/>
          </a:solidFill>
        </p:spPr>
        <p:txBody>
          <a:bodyPr wrap="none" rtlCol="0">
            <a:spAutoFit/>
          </a:bodyPr>
          <a:lstStyle/>
          <a:p>
            <a:r>
              <a:rPr lang="en-US">
                <a:solidFill>
                  <a:schemeClr val="bg1"/>
                </a:solidFill>
              </a:rPr>
              <a:t>Five minutes were given to complete 30 problems. </a:t>
            </a:r>
          </a:p>
        </p:txBody>
      </p:sp>
    </p:spTree>
    <p:extLst>
      <p:ext uri="{BB962C8B-B14F-4D97-AF65-F5344CB8AC3E}">
        <p14:creationId xmlns:p14="http://schemas.microsoft.com/office/powerpoint/2010/main" val="7655972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784498"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The Matrix</a:t>
            </a:r>
          </a:p>
          <a:p>
            <a:endParaRPr lang="en-US" sz="3200" dirty="0">
              <a:solidFill>
                <a:schemeClr val="tx2">
                  <a:lumMod val="60000"/>
                  <a:lumOff val="40000"/>
                </a:schemeClr>
              </a:solidFill>
              <a:latin typeface="+mj-lt"/>
            </a:endParaRPr>
          </a:p>
        </p:txBody>
      </p:sp>
      <p:pic>
        <p:nvPicPr>
          <p:cNvPr id="5" name="Picture 4"/>
          <p:cNvPicPr>
            <a:picLocks noChangeAspect="1"/>
          </p:cNvPicPr>
          <p:nvPr/>
        </p:nvPicPr>
        <p:blipFill>
          <a:blip r:embed="rId2"/>
          <a:stretch>
            <a:fillRect/>
          </a:stretch>
        </p:blipFill>
        <p:spPr>
          <a:xfrm>
            <a:off x="2758813" y="1079500"/>
            <a:ext cx="6070600" cy="2349500"/>
          </a:xfrm>
          <a:prstGeom prst="rect">
            <a:avLst/>
          </a:prstGeom>
        </p:spPr>
      </p:pic>
      <p:grpSp>
        <p:nvGrpSpPr>
          <p:cNvPr id="25" name="Group 24"/>
          <p:cNvGrpSpPr/>
          <p:nvPr/>
        </p:nvGrpSpPr>
        <p:grpSpPr>
          <a:xfrm>
            <a:off x="1210798" y="2255520"/>
            <a:ext cx="5116850" cy="1173480"/>
            <a:chOff x="1210798" y="2255520"/>
            <a:chExt cx="5116850" cy="1173480"/>
          </a:xfrm>
        </p:grpSpPr>
        <p:sp>
          <p:nvSpPr>
            <p:cNvPr id="10" name="Rounded Rectangle 9"/>
            <p:cNvSpPr/>
            <p:nvPr/>
          </p:nvSpPr>
          <p:spPr>
            <a:xfrm>
              <a:off x="4376928" y="2255520"/>
              <a:ext cx="1950720" cy="1173480"/>
            </a:xfrm>
            <a:prstGeom prst="roundRect">
              <a:avLst/>
            </a:prstGeom>
            <a:solidFill>
              <a:srgbClr val="8F7EFD">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flipV="1">
              <a:off x="2758813" y="2694432"/>
              <a:ext cx="1581539" cy="2438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10798" y="2291941"/>
              <a:ext cx="1511439" cy="646331"/>
            </a:xfrm>
            <a:prstGeom prst="rect">
              <a:avLst/>
            </a:prstGeom>
            <a:noFill/>
          </p:spPr>
          <p:txBody>
            <a:bodyPr wrap="none" rtlCol="0">
              <a:spAutoFit/>
            </a:bodyPr>
            <a:lstStyle/>
            <a:p>
              <a:r>
                <a:rPr lang="en-US" dirty="0" smtClean="0"/>
                <a:t>Default</a:t>
              </a:r>
            </a:p>
            <a:p>
              <a:r>
                <a:rPr lang="en-US" dirty="0" smtClean="0"/>
                <a:t>By convention</a:t>
              </a:r>
              <a:endParaRPr lang="en-US" dirty="0"/>
            </a:p>
          </p:txBody>
        </p:sp>
      </p:grpSp>
      <p:pic>
        <p:nvPicPr>
          <p:cNvPr id="19" name="Picture 18"/>
          <p:cNvPicPr>
            <a:picLocks noChangeAspect="1"/>
          </p:cNvPicPr>
          <p:nvPr/>
        </p:nvPicPr>
        <p:blipFill>
          <a:blip r:embed="rId3"/>
          <a:stretch>
            <a:fillRect/>
          </a:stretch>
        </p:blipFill>
        <p:spPr>
          <a:xfrm>
            <a:off x="1210798" y="4131660"/>
            <a:ext cx="3797300" cy="1371600"/>
          </a:xfrm>
          <a:prstGeom prst="rect">
            <a:avLst/>
          </a:prstGeom>
        </p:spPr>
      </p:pic>
      <p:pic>
        <p:nvPicPr>
          <p:cNvPr id="22" name="Picture 21"/>
          <p:cNvPicPr>
            <a:picLocks noChangeAspect="1"/>
          </p:cNvPicPr>
          <p:nvPr/>
        </p:nvPicPr>
        <p:blipFill>
          <a:blip r:embed="rId4"/>
          <a:stretch>
            <a:fillRect/>
          </a:stretch>
        </p:blipFill>
        <p:spPr>
          <a:xfrm>
            <a:off x="6926580" y="4214210"/>
            <a:ext cx="2362200" cy="1206500"/>
          </a:xfrm>
          <a:prstGeom prst="rect">
            <a:avLst/>
          </a:prstGeom>
        </p:spPr>
      </p:pic>
      <p:sp>
        <p:nvSpPr>
          <p:cNvPr id="23" name="TextBox 22"/>
          <p:cNvSpPr txBox="1"/>
          <p:nvPr/>
        </p:nvSpPr>
        <p:spPr>
          <a:xfrm>
            <a:off x="6975347" y="1371508"/>
            <a:ext cx="1559053" cy="240891"/>
          </a:xfrm>
          <a:prstGeom prst="rect">
            <a:avLst/>
          </a:prstGeom>
          <a:solidFill>
            <a:srgbClr val="FF9000">
              <a:alpha val="43137"/>
            </a:srgbClr>
          </a:solidFill>
        </p:spPr>
        <p:txBody>
          <a:bodyPr wrap="square" lIns="72000" tIns="0" rIns="72000" bIns="0" rtlCol="0">
            <a:noAutofit/>
          </a:bodyPr>
          <a:lstStyle/>
          <a:p>
            <a:r>
              <a:rPr lang="en-US" sz="1400" smtClean="0">
                <a:solidFill>
                  <a:schemeClr val="accent2">
                    <a:lumMod val="50000"/>
                  </a:schemeClr>
                </a:solidFill>
              </a:rPr>
              <a:t>     X         Y         Z</a:t>
            </a:r>
            <a:endParaRPr lang="en-US" sz="1400" dirty="0">
              <a:solidFill>
                <a:schemeClr val="accent2">
                  <a:lumMod val="50000"/>
                </a:schemeClr>
              </a:solidFill>
            </a:endParaRPr>
          </a:p>
        </p:txBody>
      </p:sp>
      <p:sp>
        <p:nvSpPr>
          <p:cNvPr id="24" name="TextBox 23"/>
          <p:cNvSpPr txBox="1"/>
          <p:nvPr/>
        </p:nvSpPr>
        <p:spPr>
          <a:xfrm>
            <a:off x="8572323" y="1612399"/>
            <a:ext cx="1108125" cy="646331"/>
          </a:xfrm>
          <a:prstGeom prst="rect">
            <a:avLst/>
          </a:prstGeom>
          <a:solidFill>
            <a:srgbClr val="FF9000">
              <a:alpha val="43137"/>
            </a:srgbClr>
          </a:solidFill>
        </p:spPr>
        <p:txBody>
          <a:bodyPr wrap="square" rtlCol="0">
            <a:spAutoFit/>
          </a:bodyPr>
          <a:lstStyle/>
          <a:p>
            <a:r>
              <a:rPr lang="en-US" dirty="0" smtClean="0">
                <a:solidFill>
                  <a:schemeClr val="accent2">
                    <a:lumMod val="50000"/>
                  </a:schemeClr>
                </a:solidFill>
              </a:rPr>
              <a:t>Subject 1</a:t>
            </a:r>
          </a:p>
          <a:p>
            <a:r>
              <a:rPr lang="en-US" dirty="0" smtClean="0">
                <a:solidFill>
                  <a:schemeClr val="accent2">
                    <a:lumMod val="50000"/>
                  </a:schemeClr>
                </a:solidFill>
              </a:rPr>
              <a:t>Subject 2</a:t>
            </a:r>
            <a:endParaRPr lang="en-US" dirty="0">
              <a:solidFill>
                <a:schemeClr val="accent2">
                  <a:lumMod val="50000"/>
                </a:schemeClr>
              </a:solidFill>
            </a:endParaRPr>
          </a:p>
        </p:txBody>
      </p:sp>
      <p:sp>
        <p:nvSpPr>
          <p:cNvPr id="27" name="Rectangle 26"/>
          <p:cNvSpPr/>
          <p:nvPr/>
        </p:nvSpPr>
        <p:spPr>
          <a:xfrm>
            <a:off x="1431964" y="5503260"/>
            <a:ext cx="1069106" cy="37795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In R: t(A)</a:t>
            </a:r>
            <a:endParaRPr lang="en-US"/>
          </a:p>
        </p:txBody>
      </p:sp>
    </p:spTree>
    <p:extLst>
      <p:ext uri="{BB962C8B-B14F-4D97-AF65-F5344CB8AC3E}">
        <p14:creationId xmlns:p14="http://schemas.microsoft.com/office/powerpoint/2010/main" val="51536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9" name="Rectangle 8"/>
          <p:cNvSpPr/>
          <p:nvPr/>
        </p:nvSpPr>
        <p:spPr>
          <a:xfrm>
            <a:off x="372815" y="0"/>
            <a:ext cx="3113335" cy="457200"/>
          </a:xfrm>
          <a:prstGeom prst="rect">
            <a:avLst/>
          </a:prstGeom>
          <a:solidFill>
            <a:srgbClr val="D74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Fluid Intelligence Tasks</a:t>
            </a:r>
            <a:endParaRPr lang="en-US" sz="2400" dirty="0">
              <a:solidFill>
                <a:schemeClr val="bg1"/>
              </a:solidFill>
            </a:endParaRPr>
          </a:p>
        </p:txBody>
      </p:sp>
      <p:sp>
        <p:nvSpPr>
          <p:cNvPr id="7" name="TextBox 6"/>
          <p:cNvSpPr txBox="1"/>
          <p:nvPr/>
        </p:nvSpPr>
        <p:spPr>
          <a:xfrm>
            <a:off x="4912826" y="820440"/>
            <a:ext cx="1927835" cy="369332"/>
          </a:xfrm>
          <a:prstGeom prst="rect">
            <a:avLst/>
          </a:prstGeom>
          <a:noFill/>
        </p:spPr>
        <p:txBody>
          <a:bodyPr wrap="none" rtlCol="0">
            <a:spAutoFit/>
          </a:bodyPr>
          <a:lstStyle/>
          <a:p>
            <a:r>
              <a:rPr lang="en-US" smtClean="0">
                <a:latin typeface="Gill Sans Light" charset="0"/>
              </a:rPr>
              <a:t>Number series test</a:t>
            </a:r>
            <a:endParaRPr lang="en-US" dirty="0">
              <a:latin typeface="Gill Sans Light" charset="0"/>
            </a:endParaRPr>
          </a:p>
        </p:txBody>
      </p:sp>
      <p:sp>
        <p:nvSpPr>
          <p:cNvPr id="2" name="TextBox 1"/>
          <p:cNvSpPr txBox="1"/>
          <p:nvPr/>
        </p:nvSpPr>
        <p:spPr>
          <a:xfrm>
            <a:off x="372815" y="1414462"/>
            <a:ext cx="11251245" cy="1200329"/>
          </a:xfrm>
          <a:prstGeom prst="rect">
            <a:avLst/>
          </a:prstGeom>
          <a:noFill/>
        </p:spPr>
        <p:txBody>
          <a:bodyPr wrap="square" rtlCol="0">
            <a:spAutoFit/>
          </a:bodyPr>
          <a:lstStyle/>
          <a:p>
            <a:r>
              <a:rPr lang="en-US" dirty="0"/>
              <a:t>Participants saw a series of numbers and selected which of several options completed the series. </a:t>
            </a:r>
            <a:endParaRPr lang="en-US" dirty="0" smtClean="0"/>
          </a:p>
          <a:p>
            <a:r>
              <a:rPr lang="en-US" dirty="0" smtClean="0"/>
              <a:t>Five </a:t>
            </a:r>
            <a:r>
              <a:rPr lang="en-US" dirty="0"/>
              <a:t>minutes were given to complete 15 problems. </a:t>
            </a:r>
            <a:endParaRPr lang="en-US" dirty="0" smtClean="0"/>
          </a:p>
          <a:p>
            <a:r>
              <a:rPr lang="en-US" dirty="0" smtClean="0"/>
              <a:t>The </a:t>
            </a:r>
            <a:r>
              <a:rPr lang="en-US" dirty="0"/>
              <a:t>dependent variable was the number of correct responses. </a:t>
            </a:r>
          </a:p>
          <a:p>
            <a:endParaRPr lang="en-US" dirty="0"/>
          </a:p>
        </p:txBody>
      </p:sp>
    </p:spTree>
    <p:extLst>
      <p:ext uri="{BB962C8B-B14F-4D97-AF65-F5344CB8AC3E}">
        <p14:creationId xmlns:p14="http://schemas.microsoft.com/office/powerpoint/2010/main" val="6688325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ingle Corner Rectangle 3"/>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6" name="TextBox 5"/>
          <p:cNvSpPr txBox="1"/>
          <p:nvPr/>
        </p:nvSpPr>
        <p:spPr>
          <a:xfrm>
            <a:off x="4846299" y="245522"/>
            <a:ext cx="2247282" cy="584775"/>
          </a:xfrm>
          <a:prstGeom prst="rect">
            <a:avLst/>
          </a:prstGeom>
          <a:noFill/>
        </p:spPr>
        <p:txBody>
          <a:bodyPr wrap="none" rtlCol="0">
            <a:spAutoFit/>
          </a:bodyPr>
          <a:lstStyle/>
          <a:p>
            <a:r>
              <a:rPr lang="en-US" sz="3200" dirty="0" smtClean="0">
                <a:solidFill>
                  <a:schemeClr val="tx2">
                    <a:lumMod val="75000"/>
                  </a:schemeClr>
                </a:solidFill>
                <a:latin typeface="+mj-lt"/>
              </a:rPr>
              <a:t>Study</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Tasks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996051"/>
            <a:ext cx="5943600" cy="34417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668" y="4603506"/>
            <a:ext cx="8013700" cy="2254494"/>
          </a:xfrm>
          <a:prstGeom prst="rect">
            <a:avLst/>
          </a:prstGeom>
        </p:spPr>
      </p:pic>
    </p:spTree>
    <p:extLst>
      <p:ext uri="{BB962C8B-B14F-4D97-AF65-F5344CB8AC3E}">
        <p14:creationId xmlns:p14="http://schemas.microsoft.com/office/powerpoint/2010/main" val="8669050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4275722" cy="1077218"/>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Task description</a:t>
            </a:r>
          </a:p>
          <a:p>
            <a:endParaRPr lang="en-US" sz="3200" dirty="0">
              <a:solidFill>
                <a:schemeClr val="tx2">
                  <a:lumMod val="60000"/>
                  <a:lumOff val="40000"/>
                </a:schemeClr>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078" y="842963"/>
            <a:ext cx="10756533" cy="6015037"/>
          </a:xfrm>
          <a:prstGeom prst="rect">
            <a:avLst/>
          </a:prstGeom>
        </p:spPr>
      </p:pic>
    </p:spTree>
    <p:extLst>
      <p:ext uri="{BB962C8B-B14F-4D97-AF65-F5344CB8AC3E}">
        <p14:creationId xmlns:p14="http://schemas.microsoft.com/office/powerpoint/2010/main" val="107019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4436214" cy="1077218"/>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Task Correlations</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698786"/>
            <a:ext cx="10944300" cy="6159213"/>
          </a:xfrm>
          <a:prstGeom prst="rect">
            <a:avLst/>
          </a:prstGeom>
        </p:spPr>
      </p:pic>
      <p:sp>
        <p:nvSpPr>
          <p:cNvPr id="7" name="Rectangle 6"/>
          <p:cNvSpPr/>
          <p:nvPr/>
        </p:nvSpPr>
        <p:spPr>
          <a:xfrm>
            <a:off x="600075" y="4614863"/>
            <a:ext cx="8201025" cy="214312"/>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7242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8206542" cy="1077218"/>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PM SM and AC, Exploratory FA (no WM)</a:t>
            </a:r>
          </a:p>
          <a:p>
            <a:endParaRPr lang="en-US" sz="3200" dirty="0">
              <a:solidFill>
                <a:schemeClr val="tx2">
                  <a:lumMod val="60000"/>
                  <a:lumOff val="40000"/>
                </a:schemeClr>
              </a:solidFill>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116" y="914400"/>
            <a:ext cx="6972300" cy="5943600"/>
          </a:xfrm>
          <a:prstGeom prst="rect">
            <a:avLst/>
          </a:prstGeom>
        </p:spPr>
      </p:pic>
      <p:sp>
        <p:nvSpPr>
          <p:cNvPr id="6" name="Rectangle 5"/>
          <p:cNvSpPr/>
          <p:nvPr/>
        </p:nvSpPr>
        <p:spPr>
          <a:xfrm>
            <a:off x="4872037" y="4014789"/>
            <a:ext cx="3800475" cy="228600"/>
          </a:xfrm>
          <a:prstGeom prst="rect">
            <a:avLst/>
          </a:prstGeom>
          <a:solidFill>
            <a:srgbClr val="5B9BD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95862" y="2995614"/>
            <a:ext cx="476251" cy="261936"/>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6261" y="2995614"/>
            <a:ext cx="476251" cy="261936"/>
          </a:xfrm>
          <a:prstGeom prst="rect">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72037" y="3749836"/>
            <a:ext cx="2200276" cy="261936"/>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33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0848"/>
          <a:stretch/>
        </p:blipFill>
        <p:spPr>
          <a:xfrm>
            <a:off x="900112" y="5009207"/>
            <a:ext cx="10058400" cy="172948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0" y="812391"/>
            <a:ext cx="4412036" cy="4378863"/>
          </a:xfrm>
          <a:prstGeom prst="rect">
            <a:avLst/>
          </a:prstGeom>
        </p:spPr>
      </p:pic>
      <p:sp>
        <p:nvSpPr>
          <p:cNvPr id="11" name="TextBox 10"/>
          <p:cNvSpPr txBox="1"/>
          <p:nvPr/>
        </p:nvSpPr>
        <p:spPr>
          <a:xfrm>
            <a:off x="3038956" y="160178"/>
            <a:ext cx="7682296" cy="1077218"/>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Memory and Attention CFA (no WM)</a:t>
            </a:r>
          </a:p>
          <a:p>
            <a:endParaRPr lang="en-US" sz="3200" dirty="0">
              <a:solidFill>
                <a:schemeClr val="tx2">
                  <a:lumMod val="60000"/>
                  <a:lumOff val="40000"/>
                </a:schemeClr>
              </a:solidFill>
              <a:latin typeface="+mj-lt"/>
            </a:endParaRPr>
          </a:p>
        </p:txBody>
      </p:sp>
    </p:spTree>
    <p:extLst>
      <p:ext uri="{BB962C8B-B14F-4D97-AF65-F5344CB8AC3E}">
        <p14:creationId xmlns:p14="http://schemas.microsoft.com/office/powerpoint/2010/main" val="21057252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6112955" cy="1077218"/>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Memory and Attention CFA</a:t>
            </a:r>
          </a:p>
          <a:p>
            <a:endParaRPr lang="en-US" sz="3200" dirty="0">
              <a:solidFill>
                <a:schemeClr val="tx2">
                  <a:lumMod val="60000"/>
                  <a:lumOff val="40000"/>
                </a:schemeClr>
              </a:solidFill>
              <a:latin typeface="+mj-lt"/>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660" y="848429"/>
            <a:ext cx="6055098" cy="6009571"/>
          </a:xfrm>
          <a:prstGeom prst="rect">
            <a:avLst/>
          </a:prstGeom>
        </p:spPr>
      </p:pic>
      <p:sp>
        <p:nvSpPr>
          <p:cNvPr id="2" name="TextBox 1"/>
          <p:cNvSpPr txBox="1"/>
          <p:nvPr/>
        </p:nvSpPr>
        <p:spPr>
          <a:xfrm>
            <a:off x="349627" y="914230"/>
            <a:ext cx="2528887" cy="923330"/>
          </a:xfrm>
          <a:prstGeom prst="rect">
            <a:avLst/>
          </a:prstGeom>
          <a:noFill/>
        </p:spPr>
        <p:txBody>
          <a:bodyPr wrap="square" rtlCol="0">
            <a:spAutoFit/>
          </a:bodyPr>
          <a:lstStyle/>
          <a:p>
            <a:r>
              <a:rPr lang="en-US" dirty="0" smtClean="0"/>
              <a:t>Best model :</a:t>
            </a:r>
          </a:p>
          <a:p>
            <a:r>
              <a:rPr lang="en-US" dirty="0" smtClean="0"/>
              <a:t>no split span + CPA cross load on PM and SM</a:t>
            </a:r>
            <a:endParaRPr lang="en-US" dirty="0"/>
          </a:p>
        </p:txBody>
      </p:sp>
    </p:spTree>
    <p:extLst>
      <p:ext uri="{BB962C8B-B14F-4D97-AF65-F5344CB8AC3E}">
        <p14:creationId xmlns:p14="http://schemas.microsoft.com/office/powerpoint/2010/main" val="12413197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8025595"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a:solidFill>
                  <a:schemeClr val="tx2">
                    <a:lumMod val="60000"/>
                    <a:lumOff val="40000"/>
                  </a:schemeClr>
                </a:solidFill>
                <a:latin typeface="+mj-lt"/>
              </a:rPr>
              <a:t>F</a:t>
            </a:r>
            <a:r>
              <a:rPr lang="en-US" sz="3200" dirty="0" smtClean="0">
                <a:solidFill>
                  <a:schemeClr val="tx2">
                    <a:lumMod val="60000"/>
                    <a:lumOff val="40000"/>
                  </a:schemeClr>
                </a:solidFill>
                <a:latin typeface="+mj-lt"/>
              </a:rPr>
              <a:t>ull model confirmatory factor analysis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450" y="744953"/>
            <a:ext cx="7166489" cy="572728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0865" r="2273" b="13711"/>
          <a:stretch/>
        </p:blipFill>
        <p:spPr>
          <a:xfrm>
            <a:off x="728662" y="6472239"/>
            <a:ext cx="9829801" cy="385762"/>
          </a:xfrm>
          <a:prstGeom prst="rect">
            <a:avLst/>
          </a:prstGeom>
        </p:spPr>
      </p:pic>
      <p:sp>
        <p:nvSpPr>
          <p:cNvPr id="7" name="TextBox 6"/>
          <p:cNvSpPr txBox="1"/>
          <p:nvPr/>
        </p:nvSpPr>
        <p:spPr>
          <a:xfrm>
            <a:off x="595040" y="1740931"/>
            <a:ext cx="3185231" cy="369332"/>
          </a:xfrm>
          <a:prstGeom prst="rect">
            <a:avLst/>
          </a:prstGeom>
          <a:solidFill>
            <a:srgbClr val="65548A">
              <a:alpha val="76863"/>
            </a:srgbClr>
          </a:solidFill>
        </p:spPr>
        <p:txBody>
          <a:bodyPr wrap="none" rtlCol="0">
            <a:spAutoFit/>
          </a:bodyPr>
          <a:lstStyle/>
          <a:p>
            <a:r>
              <a:rPr lang="en-US" dirty="0" smtClean="0">
                <a:solidFill>
                  <a:schemeClr val="bg1"/>
                </a:solidFill>
              </a:rPr>
              <a:t>2- Complex span + running span</a:t>
            </a:r>
            <a:endParaRPr lang="en-US" dirty="0">
              <a:solidFill>
                <a:schemeClr val="bg1"/>
              </a:solidFill>
            </a:endParaRPr>
          </a:p>
        </p:txBody>
      </p:sp>
      <p:sp>
        <p:nvSpPr>
          <p:cNvPr id="9" name="Oval 8"/>
          <p:cNvSpPr/>
          <p:nvPr/>
        </p:nvSpPr>
        <p:spPr>
          <a:xfrm>
            <a:off x="6814322" y="1742003"/>
            <a:ext cx="385762" cy="369332"/>
          </a:xfrm>
          <a:prstGeom prst="ellipse">
            <a:avLst/>
          </a:prstGeom>
          <a:solidFill>
            <a:srgbClr val="FF000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7309" y="2948296"/>
            <a:ext cx="385762" cy="369332"/>
          </a:xfrm>
          <a:prstGeom prst="ellipse">
            <a:avLst/>
          </a:prstGeom>
          <a:solidFill>
            <a:srgbClr val="FF000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95039" y="2948296"/>
            <a:ext cx="2875274" cy="369332"/>
          </a:xfrm>
          <a:prstGeom prst="rect">
            <a:avLst/>
          </a:prstGeom>
          <a:solidFill>
            <a:srgbClr val="65548A">
              <a:alpha val="76863"/>
            </a:srgbClr>
          </a:solidFill>
        </p:spPr>
        <p:txBody>
          <a:bodyPr wrap="none" rtlCol="0">
            <a:spAutoFit/>
          </a:bodyPr>
          <a:lstStyle/>
          <a:p>
            <a:r>
              <a:rPr lang="en-US" dirty="0" smtClean="0">
                <a:solidFill>
                  <a:schemeClr val="bg1"/>
                </a:solidFill>
              </a:rPr>
              <a:t>4- </a:t>
            </a:r>
            <a:r>
              <a:rPr lang="en-US" smtClean="0">
                <a:solidFill>
                  <a:schemeClr val="bg1"/>
                </a:solidFill>
              </a:rPr>
              <a:t>Filtering component of VA</a:t>
            </a:r>
            <a:endParaRPr lang="en-US" dirty="0">
              <a:solidFill>
                <a:schemeClr val="bg1"/>
              </a:solidFill>
            </a:endParaRPr>
          </a:p>
        </p:txBody>
      </p:sp>
      <p:sp>
        <p:nvSpPr>
          <p:cNvPr id="12" name="TextBox 11"/>
          <p:cNvSpPr txBox="1"/>
          <p:nvPr/>
        </p:nvSpPr>
        <p:spPr>
          <a:xfrm>
            <a:off x="595039" y="2344613"/>
            <a:ext cx="1811586" cy="369332"/>
          </a:xfrm>
          <a:prstGeom prst="rect">
            <a:avLst/>
          </a:prstGeom>
          <a:solidFill>
            <a:srgbClr val="65548A">
              <a:alpha val="76863"/>
            </a:srgbClr>
          </a:solidFill>
        </p:spPr>
        <p:txBody>
          <a:bodyPr wrap="none" rtlCol="0">
            <a:spAutoFit/>
          </a:bodyPr>
          <a:lstStyle/>
          <a:p>
            <a:r>
              <a:rPr lang="en-US">
                <a:solidFill>
                  <a:schemeClr val="bg1"/>
                </a:solidFill>
              </a:rPr>
              <a:t>3</a:t>
            </a:r>
            <a:r>
              <a:rPr lang="en-US" smtClean="0">
                <a:solidFill>
                  <a:schemeClr val="bg1"/>
                </a:solidFill>
              </a:rPr>
              <a:t>- VA component</a:t>
            </a:r>
            <a:endParaRPr lang="en-US" dirty="0">
              <a:solidFill>
                <a:schemeClr val="bg1"/>
              </a:solidFill>
            </a:endParaRPr>
          </a:p>
        </p:txBody>
      </p:sp>
      <p:sp>
        <p:nvSpPr>
          <p:cNvPr id="13" name="TextBox 12"/>
          <p:cNvSpPr txBox="1"/>
          <p:nvPr/>
        </p:nvSpPr>
        <p:spPr>
          <a:xfrm>
            <a:off x="610994" y="1137249"/>
            <a:ext cx="1696298" cy="369332"/>
          </a:xfrm>
          <a:prstGeom prst="rect">
            <a:avLst/>
          </a:prstGeom>
          <a:solidFill>
            <a:srgbClr val="65548A">
              <a:alpha val="76863"/>
            </a:srgbClr>
          </a:solidFill>
        </p:spPr>
        <p:txBody>
          <a:bodyPr wrap="none" rtlCol="0">
            <a:spAutoFit/>
          </a:bodyPr>
          <a:lstStyle/>
          <a:p>
            <a:r>
              <a:rPr lang="en-US" dirty="0" smtClean="0">
                <a:solidFill>
                  <a:schemeClr val="bg1"/>
                </a:solidFill>
              </a:rPr>
              <a:t>1- Running span</a:t>
            </a:r>
            <a:endParaRPr lang="en-US" dirty="0">
              <a:solidFill>
                <a:schemeClr val="bg1"/>
              </a:solidFill>
            </a:endParaRPr>
          </a:p>
        </p:txBody>
      </p:sp>
      <p:sp>
        <p:nvSpPr>
          <p:cNvPr id="14" name="Oval 13"/>
          <p:cNvSpPr/>
          <p:nvPr/>
        </p:nvSpPr>
        <p:spPr>
          <a:xfrm>
            <a:off x="7857308" y="5715308"/>
            <a:ext cx="958079" cy="369332"/>
          </a:xfrm>
          <a:prstGeom prst="ellipse">
            <a:avLst/>
          </a:prstGeom>
          <a:solidFill>
            <a:schemeClr val="accent1">
              <a:lumMod val="50000"/>
              <a:alpha val="4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814322" y="3621050"/>
            <a:ext cx="958079" cy="369332"/>
          </a:xfrm>
          <a:prstGeom prst="ellipse">
            <a:avLst/>
          </a:prstGeom>
          <a:solidFill>
            <a:schemeClr val="accent1">
              <a:lumMod val="50000"/>
              <a:alpha val="4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9" idx="6"/>
          </p:cNvCxnSpPr>
          <p:nvPr/>
        </p:nvCxnSpPr>
        <p:spPr>
          <a:xfrm>
            <a:off x="7200084" y="1926669"/>
            <a:ext cx="1982016" cy="16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7"/>
          </p:cNvCxnSpPr>
          <p:nvPr/>
        </p:nvCxnSpPr>
        <p:spPr>
          <a:xfrm flipV="1">
            <a:off x="8186577" y="2077997"/>
            <a:ext cx="995523" cy="9243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213204" y="1758591"/>
            <a:ext cx="1681999" cy="369332"/>
          </a:xfrm>
          <a:prstGeom prst="rect">
            <a:avLst/>
          </a:prstGeom>
          <a:solidFill>
            <a:srgbClr val="FF0000">
              <a:alpha val="58039"/>
            </a:srgbClr>
          </a:solidFill>
        </p:spPr>
        <p:txBody>
          <a:bodyPr wrap="none" rtlCol="0">
            <a:spAutoFit/>
          </a:bodyPr>
          <a:lstStyle/>
          <a:p>
            <a:r>
              <a:rPr lang="en-US" smtClean="0">
                <a:solidFill>
                  <a:schemeClr val="bg1"/>
                </a:solidFill>
              </a:rPr>
              <a:t>SEM constraints</a:t>
            </a:r>
            <a:endParaRPr lang="en-US">
              <a:solidFill>
                <a:schemeClr val="bg1"/>
              </a:solidFill>
            </a:endParaRPr>
          </a:p>
        </p:txBody>
      </p:sp>
      <p:sp>
        <p:nvSpPr>
          <p:cNvPr id="23" name="TextBox 22"/>
          <p:cNvSpPr txBox="1"/>
          <p:nvPr/>
        </p:nvSpPr>
        <p:spPr>
          <a:xfrm>
            <a:off x="628651" y="3771900"/>
            <a:ext cx="2763324" cy="923330"/>
          </a:xfrm>
          <a:prstGeom prst="rect">
            <a:avLst/>
          </a:prstGeom>
          <a:noFill/>
        </p:spPr>
        <p:txBody>
          <a:bodyPr wrap="square" rtlCol="0">
            <a:spAutoFit/>
          </a:bodyPr>
          <a:lstStyle/>
          <a:p>
            <a:r>
              <a:rPr lang="en-US" dirty="0" smtClean="0"/>
              <a:t>Note: </a:t>
            </a:r>
            <a:r>
              <a:rPr lang="en-US" dirty="0" err="1" smtClean="0"/>
              <a:t>Ospan</a:t>
            </a:r>
            <a:r>
              <a:rPr lang="en-US" dirty="0" smtClean="0"/>
              <a:t>, </a:t>
            </a:r>
            <a:r>
              <a:rPr lang="en-US" dirty="0" err="1" smtClean="0"/>
              <a:t>Symspan</a:t>
            </a:r>
            <a:r>
              <a:rPr lang="en-US" dirty="0" smtClean="0"/>
              <a:t>, VA1, VA2  accounts for common WMC</a:t>
            </a:r>
            <a:endParaRPr lang="en-US" dirty="0"/>
          </a:p>
        </p:txBody>
      </p:sp>
      <p:sp>
        <p:nvSpPr>
          <p:cNvPr id="24" name="Left Bracket 23"/>
          <p:cNvSpPr/>
          <p:nvPr/>
        </p:nvSpPr>
        <p:spPr>
          <a:xfrm>
            <a:off x="371475" y="1740931"/>
            <a:ext cx="223564" cy="97301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4793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8696099"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Running and complex span tasks predict Gf</a:t>
            </a:r>
          </a:p>
        </p:txBody>
      </p:sp>
      <p:sp>
        <p:nvSpPr>
          <p:cNvPr id="2" name="TextBox 1"/>
          <p:cNvSpPr txBox="1"/>
          <p:nvPr/>
        </p:nvSpPr>
        <p:spPr>
          <a:xfrm>
            <a:off x="771525" y="1171575"/>
            <a:ext cx="8237576" cy="369332"/>
          </a:xfrm>
          <a:prstGeom prst="rect">
            <a:avLst/>
          </a:prstGeom>
          <a:noFill/>
        </p:spPr>
        <p:txBody>
          <a:bodyPr wrap="none" rtlCol="0">
            <a:spAutoFit/>
          </a:bodyPr>
          <a:lstStyle/>
          <a:p>
            <a:r>
              <a:rPr lang="en-US" dirty="0" smtClean="0"/>
              <a:t>Running span tasks shares variance with Gf that is not shared with complex span tasks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956" y="1967529"/>
            <a:ext cx="6832600" cy="4216400"/>
          </a:xfrm>
          <a:prstGeom prst="rect">
            <a:avLst/>
          </a:prstGeom>
        </p:spPr>
      </p:pic>
      <p:sp>
        <p:nvSpPr>
          <p:cNvPr id="11" name="TextBox 10"/>
          <p:cNvSpPr txBox="1"/>
          <p:nvPr/>
        </p:nvSpPr>
        <p:spPr>
          <a:xfrm>
            <a:off x="827766" y="2071688"/>
            <a:ext cx="1998560" cy="369332"/>
          </a:xfrm>
          <a:prstGeom prst="rect">
            <a:avLst/>
          </a:prstGeom>
          <a:noFill/>
        </p:spPr>
        <p:txBody>
          <a:bodyPr wrap="none" rtlCol="0">
            <a:spAutoFit/>
          </a:bodyPr>
          <a:lstStyle/>
          <a:p>
            <a:r>
              <a:rPr lang="en-US" dirty="0" err="1" smtClean="0"/>
              <a:t>Gfz</a:t>
            </a:r>
            <a:r>
              <a:rPr lang="en-US" dirty="0" smtClean="0"/>
              <a:t> = </a:t>
            </a:r>
            <a:r>
              <a:rPr lang="en-US" dirty="0" err="1" smtClean="0"/>
              <a:t>CSz</a:t>
            </a:r>
            <a:r>
              <a:rPr lang="en-US" dirty="0" smtClean="0"/>
              <a:t> + </a:t>
            </a:r>
            <a:r>
              <a:rPr lang="en-US" dirty="0" err="1" smtClean="0"/>
              <a:t>RSz</a:t>
            </a:r>
            <a:r>
              <a:rPr lang="en-US" dirty="0" smtClean="0"/>
              <a:t> + </a:t>
            </a:r>
            <a:r>
              <a:rPr lang="en-US" dirty="0" err="1" smtClean="0"/>
              <a:t>ez</a:t>
            </a:r>
            <a:endParaRPr lang="en-US" dirty="0"/>
          </a:p>
        </p:txBody>
      </p:sp>
      <p:sp>
        <p:nvSpPr>
          <p:cNvPr id="12" name="TextBox 11"/>
          <p:cNvSpPr txBox="1"/>
          <p:nvPr/>
        </p:nvSpPr>
        <p:spPr>
          <a:xfrm>
            <a:off x="673609" y="6488668"/>
            <a:ext cx="6504538" cy="369332"/>
          </a:xfrm>
          <a:prstGeom prst="rect">
            <a:avLst/>
          </a:prstGeom>
          <a:noFill/>
        </p:spPr>
        <p:txBody>
          <a:bodyPr wrap="none" rtlCol="0">
            <a:spAutoFit/>
          </a:bodyPr>
          <a:lstStyle/>
          <a:p>
            <a:r>
              <a:rPr lang="en-US" dirty="0" err="1" smtClean="0"/>
              <a:t>Zscore</a:t>
            </a:r>
            <a:r>
              <a:rPr lang="en-US" dirty="0" smtClean="0"/>
              <a:t> : </a:t>
            </a:r>
            <a:r>
              <a:rPr lang="en-US" dirty="0" err="1" smtClean="0"/>
              <a:t>Gfz</a:t>
            </a:r>
            <a:r>
              <a:rPr lang="en-US" dirty="0" smtClean="0"/>
              <a:t> = loading1 * task1 + loading 2 * task2 + loading3 * task3</a:t>
            </a:r>
            <a:endParaRPr lang="en-US" dirty="0"/>
          </a:p>
        </p:txBody>
      </p:sp>
    </p:spTree>
    <p:extLst>
      <p:ext uri="{BB962C8B-B14F-4D97-AF65-F5344CB8AC3E}">
        <p14:creationId xmlns:p14="http://schemas.microsoft.com/office/powerpoint/2010/main" val="133717782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7938583"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Common mechanisms of WMC and Gf</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947" y="646247"/>
            <a:ext cx="10058400" cy="621175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278" t="29728" r="1278" b="21622"/>
          <a:stretch/>
        </p:blipFill>
        <p:spPr>
          <a:xfrm>
            <a:off x="1050360" y="6086475"/>
            <a:ext cx="10065315" cy="771525"/>
          </a:xfrm>
          <a:prstGeom prst="rect">
            <a:avLst/>
          </a:prstGeom>
        </p:spPr>
      </p:pic>
      <p:sp>
        <p:nvSpPr>
          <p:cNvPr id="7" name="TextBox 6"/>
          <p:cNvSpPr txBox="1"/>
          <p:nvPr/>
        </p:nvSpPr>
        <p:spPr>
          <a:xfrm>
            <a:off x="6148388" y="2108971"/>
            <a:ext cx="6043612" cy="1754326"/>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rtlCol="0">
            <a:spAutoFit/>
          </a:bodyPr>
          <a:lstStyle/>
          <a:p>
            <a:r>
              <a:rPr lang="en-US" dirty="0"/>
              <a:t>To summarize our interpretation of this model, Fig. 7 indicates that secondary memory is the only factor that directly explains the correlation between working memory capacity and fluid intelligence. The rest of this correlation is explained by the </a:t>
            </a:r>
            <a:r>
              <a:rPr lang="en-US" b="1" dirty="0"/>
              <a:t>relationship between primary memory and attention control</a:t>
            </a:r>
            <a:r>
              <a:rPr lang="en-US" dirty="0"/>
              <a:t>. </a:t>
            </a:r>
          </a:p>
          <a:p>
            <a:endParaRPr lang="en-US" dirty="0"/>
          </a:p>
        </p:txBody>
      </p:sp>
      <p:sp>
        <p:nvSpPr>
          <p:cNvPr id="9" name="TextBox 8"/>
          <p:cNvSpPr txBox="1"/>
          <p:nvPr/>
        </p:nvSpPr>
        <p:spPr>
          <a:xfrm>
            <a:off x="224294" y="5072062"/>
            <a:ext cx="3704412" cy="369332"/>
          </a:xfrm>
          <a:prstGeom prst="rect">
            <a:avLst/>
          </a:prstGeom>
          <a:noFill/>
        </p:spPr>
        <p:txBody>
          <a:bodyPr wrap="none" rtlCol="0">
            <a:spAutoFit/>
          </a:bodyPr>
          <a:lstStyle/>
          <a:p>
            <a:r>
              <a:rPr lang="en-US" dirty="0" smtClean="0"/>
              <a:t>Gf = </a:t>
            </a:r>
            <a:r>
              <a:rPr lang="en-US" smtClean="0"/>
              <a:t>(weighted </a:t>
            </a:r>
            <a:r>
              <a:rPr lang="en-US" dirty="0" smtClean="0"/>
              <a:t>sum of path to)*WMC</a:t>
            </a:r>
            <a:endParaRPr lang="en-US" dirty="0"/>
          </a:p>
        </p:txBody>
      </p:sp>
    </p:spTree>
    <p:extLst>
      <p:ext uri="{BB962C8B-B14F-4D97-AF65-F5344CB8AC3E}">
        <p14:creationId xmlns:p14="http://schemas.microsoft.com/office/powerpoint/2010/main" val="162408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4" name="TextBox 3"/>
          <p:cNvSpPr txBox="1"/>
          <p:nvPr/>
        </p:nvSpPr>
        <p:spPr>
          <a:xfrm>
            <a:off x="3497757" y="294290"/>
            <a:ext cx="3784498" cy="1077218"/>
          </a:xfrm>
          <a:prstGeom prst="rect">
            <a:avLst/>
          </a:prstGeom>
          <a:noFill/>
        </p:spPr>
        <p:txBody>
          <a:bodyPr wrap="none" rtlCol="0">
            <a:spAutoFit/>
          </a:bodyPr>
          <a:lstStyle/>
          <a:p>
            <a:r>
              <a:rPr lang="en-US" sz="3200" dirty="0" smtClean="0">
                <a:solidFill>
                  <a:schemeClr val="tx2">
                    <a:lumMod val="75000"/>
                  </a:schemeClr>
                </a:solidFill>
                <a:latin typeface="+mj-lt"/>
              </a:rPr>
              <a:t>Statistics </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The Matrix</a:t>
            </a:r>
          </a:p>
          <a:p>
            <a:endParaRPr lang="en-US" sz="3200" dirty="0">
              <a:solidFill>
                <a:schemeClr val="tx2">
                  <a:lumMod val="60000"/>
                  <a:lumOff val="40000"/>
                </a:schemeClr>
              </a:solidFill>
              <a:latin typeface="+mj-lt"/>
            </a:endParaRPr>
          </a:p>
        </p:txBody>
      </p:sp>
      <p:pic>
        <p:nvPicPr>
          <p:cNvPr id="8" name="Picture 7"/>
          <p:cNvPicPr>
            <a:picLocks noChangeAspect="1"/>
          </p:cNvPicPr>
          <p:nvPr/>
        </p:nvPicPr>
        <p:blipFill rotWithShape="1">
          <a:blip r:embed="rId2"/>
          <a:srcRect l="3604"/>
          <a:stretch/>
        </p:blipFill>
        <p:spPr>
          <a:xfrm>
            <a:off x="1116634" y="1371508"/>
            <a:ext cx="4762246" cy="2565400"/>
          </a:xfrm>
          <a:prstGeom prst="rect">
            <a:avLst/>
          </a:prstGeom>
        </p:spPr>
      </p:pic>
      <p:pic>
        <p:nvPicPr>
          <p:cNvPr id="2" name="Picture 1"/>
          <p:cNvPicPr>
            <a:picLocks noChangeAspect="1"/>
          </p:cNvPicPr>
          <p:nvPr/>
        </p:nvPicPr>
        <p:blipFill>
          <a:blip r:embed="rId3"/>
          <a:stretch>
            <a:fillRect/>
          </a:stretch>
        </p:blipFill>
        <p:spPr>
          <a:xfrm>
            <a:off x="1681530" y="4535678"/>
            <a:ext cx="8394700" cy="1663700"/>
          </a:xfrm>
          <a:prstGeom prst="rect">
            <a:avLst/>
          </a:prstGeom>
        </p:spPr>
      </p:pic>
      <p:sp>
        <p:nvSpPr>
          <p:cNvPr id="6" name="TextBox 5"/>
          <p:cNvSpPr txBox="1"/>
          <p:nvPr/>
        </p:nvSpPr>
        <p:spPr>
          <a:xfrm>
            <a:off x="417120" y="5257966"/>
            <a:ext cx="950901" cy="369332"/>
          </a:xfrm>
          <a:prstGeom prst="rect">
            <a:avLst/>
          </a:prstGeom>
          <a:noFill/>
        </p:spPr>
        <p:txBody>
          <a:bodyPr wrap="none" rtlCol="0">
            <a:spAutoFit/>
          </a:bodyPr>
          <a:lstStyle/>
          <a:p>
            <a:r>
              <a:rPr lang="en-US" smtClean="0"/>
              <a:t>A * I = A</a:t>
            </a:r>
            <a:endParaRPr lang="en-US"/>
          </a:p>
        </p:txBody>
      </p:sp>
      <p:grpSp>
        <p:nvGrpSpPr>
          <p:cNvPr id="9" name="Group 8"/>
          <p:cNvGrpSpPr/>
          <p:nvPr/>
        </p:nvGrpSpPr>
        <p:grpSpPr>
          <a:xfrm>
            <a:off x="3468232" y="2045986"/>
            <a:ext cx="1725560" cy="1549770"/>
            <a:chOff x="3468232" y="2045986"/>
            <a:chExt cx="1725560" cy="1549770"/>
          </a:xfrm>
        </p:grpSpPr>
        <p:sp>
          <p:nvSpPr>
            <p:cNvPr id="7" name="Rounded Rectangle 6"/>
            <p:cNvSpPr/>
            <p:nvPr/>
          </p:nvSpPr>
          <p:spPr>
            <a:xfrm rot="1689885">
              <a:off x="3468232" y="3320795"/>
              <a:ext cx="1594808" cy="274961"/>
            </a:xfrm>
            <a:prstGeom prst="roundRect">
              <a:avLst/>
            </a:prstGeom>
            <a:solidFill>
              <a:srgbClr val="5B9BD5">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744866" y="2045986"/>
              <a:ext cx="1448926" cy="315936"/>
            </a:xfrm>
            <a:prstGeom prst="roundRect">
              <a:avLst/>
            </a:prstGeom>
            <a:solidFill>
              <a:srgbClr val="5B9BD5">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4"/>
          <a:stretch>
            <a:fillRect/>
          </a:stretch>
        </p:blipFill>
        <p:spPr>
          <a:xfrm>
            <a:off x="7034530" y="463359"/>
            <a:ext cx="3975100" cy="34925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757" y="4020327"/>
            <a:ext cx="2589137" cy="496400"/>
          </a:xfrm>
          <a:prstGeom prst="rect">
            <a:avLst/>
          </a:prstGeom>
        </p:spPr>
      </p:pic>
    </p:spTree>
    <p:extLst>
      <p:ext uri="{BB962C8B-B14F-4D97-AF65-F5344CB8AC3E}">
        <p14:creationId xmlns:p14="http://schemas.microsoft.com/office/powerpoint/2010/main" val="51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7938583"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Common mechanisms of WMC and Gf</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947" y="646248"/>
            <a:ext cx="9358557" cy="5779552"/>
          </a:xfrm>
          <a:prstGeom prst="rect">
            <a:avLst/>
          </a:prstGeom>
        </p:spPr>
      </p:pic>
      <p:sp>
        <p:nvSpPr>
          <p:cNvPr id="10" name="TextBox 9"/>
          <p:cNvSpPr txBox="1"/>
          <p:nvPr/>
        </p:nvSpPr>
        <p:spPr>
          <a:xfrm>
            <a:off x="189187" y="5380672"/>
            <a:ext cx="12002813" cy="1477328"/>
          </a:xfrm>
          <a:prstGeom prst="rect">
            <a:avLst/>
          </a:prstGeom>
          <a:solidFill>
            <a:schemeClr val="bg1"/>
          </a:solidFill>
          <a:ln>
            <a:noFill/>
          </a:ln>
          <a:effectLst/>
        </p:spPr>
        <p:txBody>
          <a:bodyPr wrap="square" rtlCol="0">
            <a:spAutoFit/>
          </a:bodyPr>
          <a:lstStyle/>
          <a:p>
            <a:r>
              <a:rPr lang="en-US" dirty="0"/>
              <a:t>although the path </a:t>
            </a:r>
            <a:r>
              <a:rPr lang="en-US" b="1" dirty="0"/>
              <a:t>from PM to WMC was numerically larger than the path from SM to WMC, it was non-significant</a:t>
            </a:r>
            <a:r>
              <a:rPr lang="en-US" dirty="0"/>
              <a:t>. One interpretation of this issue is that, </a:t>
            </a:r>
            <a:r>
              <a:rPr lang="en-US" b="1" dirty="0"/>
              <a:t>because PM and AC were strongly correlated, the model could not properly portion the variance that these factors shared with WMC to one path or the other. </a:t>
            </a:r>
            <a:r>
              <a:rPr lang="en-US" dirty="0"/>
              <a:t>Thus, the next set of analyses will treat PM, AC, and SM as direct </a:t>
            </a:r>
            <a:r>
              <a:rPr lang="en-US" b="1" dirty="0" smtClean="0"/>
              <a:t>mediators</a:t>
            </a:r>
            <a:r>
              <a:rPr lang="en-US" dirty="0" smtClean="0"/>
              <a:t> </a:t>
            </a:r>
            <a:r>
              <a:rPr lang="en-US" dirty="0"/>
              <a:t>of the relationship between WMC and Gf. This will </a:t>
            </a:r>
            <a:r>
              <a:rPr lang="en-US" dirty="0" smtClean="0"/>
              <a:t>allow </a:t>
            </a:r>
            <a:r>
              <a:rPr lang="en-US" dirty="0"/>
              <a:t>for greater control over manner in which variance is portioned to different factors. </a:t>
            </a:r>
          </a:p>
        </p:txBody>
      </p:sp>
      <p:sp>
        <p:nvSpPr>
          <p:cNvPr id="11" name="TextBox 10"/>
          <p:cNvSpPr txBox="1"/>
          <p:nvPr/>
        </p:nvSpPr>
        <p:spPr>
          <a:xfrm>
            <a:off x="189186" y="5011340"/>
            <a:ext cx="3038139" cy="369332"/>
          </a:xfrm>
          <a:prstGeom prst="rect">
            <a:avLst/>
          </a:prstGeom>
          <a:noFill/>
        </p:spPr>
        <p:txBody>
          <a:bodyPr wrap="none" rtlCol="0">
            <a:spAutoFit/>
          </a:bodyPr>
          <a:lstStyle/>
          <a:p>
            <a:r>
              <a:rPr lang="en-US" dirty="0" smtClean="0"/>
              <a:t>(</a:t>
            </a:r>
            <a:r>
              <a:rPr lang="en-US" dirty="0" err="1" smtClean="0"/>
              <a:t>Multicolinearity</a:t>
            </a:r>
            <a:r>
              <a:rPr lang="en-US" dirty="0" smtClean="0"/>
              <a:t> in regression)</a:t>
            </a:r>
            <a:endParaRPr lang="en-US" dirty="0"/>
          </a:p>
        </p:txBody>
      </p:sp>
    </p:spTree>
    <p:extLst>
      <p:ext uri="{BB962C8B-B14F-4D97-AF65-F5344CB8AC3E}">
        <p14:creationId xmlns:p14="http://schemas.microsoft.com/office/powerpoint/2010/main" val="187533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5401350"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err="1" smtClean="0">
                <a:solidFill>
                  <a:schemeClr val="tx2">
                    <a:lumMod val="60000"/>
                    <a:lumOff val="40000"/>
                  </a:schemeClr>
                </a:solidFill>
                <a:latin typeface="+mj-lt"/>
              </a:rPr>
              <a:t>Fractionning</a:t>
            </a:r>
            <a:r>
              <a:rPr lang="en-US" sz="3200" dirty="0" smtClean="0">
                <a:solidFill>
                  <a:schemeClr val="tx2">
                    <a:lumMod val="60000"/>
                    <a:lumOff val="40000"/>
                  </a:schemeClr>
                </a:solidFill>
                <a:latin typeface="+mj-lt"/>
              </a:rPr>
              <a:t> WM tasks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75" y="2957513"/>
            <a:ext cx="11207923" cy="3128962"/>
          </a:xfrm>
          <a:prstGeom prst="rect">
            <a:avLst/>
          </a:prstGeom>
        </p:spPr>
      </p:pic>
      <p:sp>
        <p:nvSpPr>
          <p:cNvPr id="7" name="TextBox 6"/>
          <p:cNvSpPr txBox="1"/>
          <p:nvPr/>
        </p:nvSpPr>
        <p:spPr>
          <a:xfrm>
            <a:off x="600075" y="1046668"/>
            <a:ext cx="10072688" cy="1477328"/>
          </a:xfrm>
          <a:prstGeom prst="rect">
            <a:avLst/>
          </a:prstGeom>
          <a:noFill/>
        </p:spPr>
        <p:txBody>
          <a:bodyPr wrap="square" rtlCol="0">
            <a:spAutoFit/>
          </a:bodyPr>
          <a:lstStyle/>
          <a:p>
            <a:r>
              <a:rPr lang="en-US" dirty="0" smtClean="0"/>
              <a:t>To permit WM tasks to load </a:t>
            </a:r>
            <a:r>
              <a:rPr lang="en-US" dirty="0" err="1" smtClean="0"/>
              <a:t>independantly</a:t>
            </a:r>
            <a:r>
              <a:rPr lang="en-US" dirty="0" smtClean="0"/>
              <a:t> on PM SM and AC, </a:t>
            </a:r>
            <a:r>
              <a:rPr lang="en-US" dirty="0" err="1" smtClean="0"/>
              <a:t>mediationnal</a:t>
            </a:r>
            <a:r>
              <a:rPr lang="en-US" dirty="0" smtClean="0"/>
              <a:t> analysis is performed on different WM tasks latent factor.</a:t>
            </a:r>
          </a:p>
          <a:p>
            <a:r>
              <a:rPr lang="en-US" dirty="0" smtClean="0"/>
              <a:t>For each factor they test direct and indirect effect in four different models a, b, c, and d. </a:t>
            </a:r>
          </a:p>
          <a:p>
            <a:r>
              <a:rPr lang="en-US" dirty="0" smtClean="0"/>
              <a:t>Model C was the model implied by Fig 7 (when WMC was only </a:t>
            </a:r>
            <a:r>
              <a:rPr lang="en-US" dirty="0" err="1" smtClean="0"/>
              <a:t>WMva</a:t>
            </a:r>
            <a:r>
              <a:rPr lang="en-US" dirty="0" smtClean="0"/>
              <a:t> and </a:t>
            </a:r>
            <a:r>
              <a:rPr lang="en-US" dirty="0" err="1" smtClean="0"/>
              <a:t>WMspan</a:t>
            </a:r>
            <a:r>
              <a:rPr lang="en-US" dirty="0" smtClean="0"/>
              <a:t>)</a:t>
            </a:r>
          </a:p>
          <a:p>
            <a:r>
              <a:rPr lang="en-US" dirty="0" smtClean="0"/>
              <a:t>Results of this model testing will permit to decide which effect to constrain in the later full model.</a:t>
            </a:r>
            <a:endParaRPr lang="en-US" dirty="0"/>
          </a:p>
        </p:txBody>
      </p:sp>
    </p:spTree>
    <p:extLst>
      <p:ext uri="{BB962C8B-B14F-4D97-AF65-F5344CB8AC3E}">
        <p14:creationId xmlns:p14="http://schemas.microsoft.com/office/powerpoint/2010/main" val="13378190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6643678"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err="1" smtClean="0">
                <a:solidFill>
                  <a:schemeClr val="tx2">
                    <a:lumMod val="60000"/>
                    <a:lumOff val="40000"/>
                  </a:schemeClr>
                </a:solidFill>
                <a:latin typeface="+mj-lt"/>
              </a:rPr>
              <a:t>Fractionning</a:t>
            </a:r>
            <a:r>
              <a:rPr lang="en-US" sz="3200" dirty="0" smtClean="0">
                <a:solidFill>
                  <a:schemeClr val="tx2">
                    <a:lumMod val="60000"/>
                    <a:lumOff val="40000"/>
                  </a:schemeClr>
                </a:solidFill>
                <a:latin typeface="+mj-lt"/>
              </a:rPr>
              <a:t> WM tasks: </a:t>
            </a:r>
            <a:r>
              <a:rPr lang="en-US" sz="3200" dirty="0" err="1" smtClean="0">
                <a:solidFill>
                  <a:schemeClr val="tx2">
                    <a:lumMod val="60000"/>
                    <a:lumOff val="40000"/>
                  </a:schemeClr>
                </a:solidFill>
                <a:latin typeface="+mj-lt"/>
              </a:rPr>
              <a:t>WMcs</a:t>
            </a:r>
            <a:endParaRPr lang="en-US" sz="3200" dirty="0" smtClean="0">
              <a:solidFill>
                <a:schemeClr val="tx2">
                  <a:lumMod val="60000"/>
                  <a:lumOff val="40000"/>
                </a:schemeClr>
              </a:solidFill>
              <a:latin typeface="+mj-lt"/>
            </a:endParaRPr>
          </a:p>
        </p:txBody>
      </p:sp>
      <p:sp>
        <p:nvSpPr>
          <p:cNvPr id="7" name="TextBox 6"/>
          <p:cNvSpPr txBox="1"/>
          <p:nvPr/>
        </p:nvSpPr>
        <p:spPr>
          <a:xfrm>
            <a:off x="485775" y="5934670"/>
            <a:ext cx="10529888" cy="923330"/>
          </a:xfrm>
          <a:prstGeom prst="rect">
            <a:avLst/>
          </a:prstGeom>
          <a:noFill/>
        </p:spPr>
        <p:txBody>
          <a:bodyPr wrap="square" rtlCol="0">
            <a:spAutoFit/>
          </a:bodyPr>
          <a:lstStyle/>
          <a:p>
            <a:r>
              <a:rPr lang="en-US" smtClean="0"/>
              <a:t>Their ccl : The </a:t>
            </a:r>
            <a:r>
              <a:rPr lang="en-US" dirty="0"/>
              <a:t>data are consistent with the position that processing tasks in complex span tasks cause the con- tents to primary memory to be lost (</a:t>
            </a:r>
            <a:r>
              <a:rPr lang="en-US" dirty="0" err="1"/>
              <a:t>Unsworth</a:t>
            </a:r>
            <a:r>
              <a:rPr lang="en-US" dirty="0"/>
              <a:t> &amp; Engle, 2006) and controlled attention is engaged to maintain this information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86" y="3651673"/>
            <a:ext cx="10058400" cy="209360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75" y="1880001"/>
            <a:ext cx="4230748" cy="1181115"/>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b="29157"/>
          <a:stretch/>
        </p:blipFill>
        <p:spPr>
          <a:xfrm>
            <a:off x="6541874" y="1081870"/>
            <a:ext cx="4002301" cy="2777376"/>
          </a:xfrm>
          <a:prstGeom prst="rect">
            <a:avLst/>
          </a:prstGeom>
        </p:spPr>
      </p:pic>
      <p:sp>
        <p:nvSpPr>
          <p:cNvPr id="10" name="TextBox 9"/>
          <p:cNvSpPr txBox="1"/>
          <p:nvPr/>
        </p:nvSpPr>
        <p:spPr>
          <a:xfrm>
            <a:off x="485775" y="1314502"/>
            <a:ext cx="2356927" cy="369332"/>
          </a:xfrm>
          <a:prstGeom prst="rect">
            <a:avLst/>
          </a:prstGeom>
          <a:noFill/>
        </p:spPr>
        <p:txBody>
          <a:bodyPr wrap="none" rtlCol="0">
            <a:spAutoFit/>
          </a:bodyPr>
          <a:lstStyle/>
          <a:p>
            <a:r>
              <a:rPr lang="en-US" smtClean="0"/>
              <a:t>Compare those models</a:t>
            </a:r>
            <a:endParaRPr lang="en-US" dirty="0"/>
          </a:p>
        </p:txBody>
      </p:sp>
      <p:cxnSp>
        <p:nvCxnSpPr>
          <p:cNvPr id="12" name="Straight Arrow Connector 11"/>
          <p:cNvCxnSpPr>
            <a:stCxn id="8" idx="3"/>
            <a:endCxn id="9" idx="1"/>
          </p:cNvCxnSpPr>
          <p:nvPr/>
        </p:nvCxnSpPr>
        <p:spPr>
          <a:xfrm flipV="1">
            <a:off x="4716523" y="2470558"/>
            <a:ext cx="18253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09958" y="2086568"/>
            <a:ext cx="1459695" cy="369332"/>
          </a:xfrm>
          <a:prstGeom prst="rect">
            <a:avLst/>
          </a:prstGeom>
          <a:noFill/>
        </p:spPr>
        <p:txBody>
          <a:bodyPr wrap="none" rtlCol="0">
            <a:spAutoFit/>
          </a:bodyPr>
          <a:lstStyle/>
          <a:p>
            <a:r>
              <a:rPr lang="en-US" dirty="0" smtClean="0"/>
              <a:t>Best model </a:t>
            </a:r>
            <a:r>
              <a:rPr lang="de-DE" dirty="0" smtClean="0"/>
              <a:t>c)</a:t>
            </a:r>
            <a:endParaRPr lang="en-US" dirty="0"/>
          </a:p>
        </p:txBody>
      </p:sp>
      <p:sp>
        <p:nvSpPr>
          <p:cNvPr id="16" name="Rounded Rectangle 15"/>
          <p:cNvSpPr/>
          <p:nvPr/>
        </p:nvSpPr>
        <p:spPr>
          <a:xfrm>
            <a:off x="458924" y="4728443"/>
            <a:ext cx="9715500" cy="466087"/>
          </a:xfrm>
          <a:prstGeom prst="roundRect">
            <a:avLst/>
          </a:prstGeom>
          <a:solidFill>
            <a:srgbClr val="FF00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247586" y="4048641"/>
            <a:ext cx="1825352" cy="1846659"/>
          </a:xfrm>
          <a:prstGeom prst="rect">
            <a:avLst/>
          </a:prstGeom>
          <a:noFill/>
        </p:spPr>
        <p:txBody>
          <a:bodyPr wrap="square" rtlCol="0">
            <a:spAutoFit/>
          </a:bodyPr>
          <a:lstStyle/>
          <a:p>
            <a:r>
              <a:rPr lang="en-US" sz="1600" dirty="0" smtClean="0"/>
              <a:t>Very close fit !</a:t>
            </a:r>
          </a:p>
          <a:p>
            <a:r>
              <a:rPr lang="en-US" sz="1600" dirty="0"/>
              <a:t>Path became non significant </a:t>
            </a:r>
            <a:endParaRPr lang="en-US" sz="1600" dirty="0" smtClean="0"/>
          </a:p>
          <a:p>
            <a:r>
              <a:rPr lang="en-US" sz="1600" u="sng" dirty="0" smtClean="0"/>
              <a:t>Very different ccl</a:t>
            </a:r>
          </a:p>
          <a:p>
            <a:r>
              <a:rPr lang="en-US" sz="1600" u="sng" dirty="0" smtClean="0"/>
              <a:t>(correction for model complexity)</a:t>
            </a:r>
          </a:p>
          <a:p>
            <a:endParaRPr lang="en-US" sz="1600" dirty="0"/>
          </a:p>
        </p:txBody>
      </p:sp>
    </p:spTree>
    <p:extLst>
      <p:ext uri="{BB962C8B-B14F-4D97-AF65-F5344CB8AC3E}">
        <p14:creationId xmlns:p14="http://schemas.microsoft.com/office/powerpoint/2010/main" val="16019218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4157100"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Adding </a:t>
            </a:r>
            <a:r>
              <a:rPr lang="en-US" sz="3200" dirty="0" err="1" smtClean="0">
                <a:solidFill>
                  <a:schemeClr val="tx2">
                    <a:lumMod val="60000"/>
                    <a:lumOff val="40000"/>
                  </a:schemeClr>
                </a:solidFill>
                <a:latin typeface="+mj-lt"/>
              </a:rPr>
              <a:t>WMrun</a:t>
            </a:r>
            <a:endParaRPr lang="en-US" sz="3200" dirty="0" smtClean="0">
              <a:solidFill>
                <a:schemeClr val="tx2">
                  <a:lumMod val="60000"/>
                  <a:lumOff val="40000"/>
                </a:schemeClr>
              </a:solidFill>
              <a:latin typeface="+mj-lt"/>
            </a:endParaRPr>
          </a:p>
        </p:txBody>
      </p:sp>
      <p:cxnSp>
        <p:nvCxnSpPr>
          <p:cNvPr id="12" name="Straight Arrow Connector 11"/>
          <p:cNvCxnSpPr/>
          <p:nvPr/>
        </p:nvCxnSpPr>
        <p:spPr>
          <a:xfrm flipV="1">
            <a:off x="4716523" y="2470558"/>
            <a:ext cx="18253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09958" y="2086568"/>
            <a:ext cx="1340432" cy="369332"/>
          </a:xfrm>
          <a:prstGeom prst="rect">
            <a:avLst/>
          </a:prstGeom>
          <a:noFill/>
        </p:spPr>
        <p:txBody>
          <a:bodyPr wrap="none" rtlCol="0">
            <a:spAutoFit/>
          </a:bodyPr>
          <a:lstStyle/>
          <a:p>
            <a:r>
              <a:rPr lang="en-US" dirty="0" smtClean="0"/>
              <a:t>Add </a:t>
            </a:r>
            <a:r>
              <a:rPr lang="en-US" dirty="0" err="1" smtClean="0"/>
              <a:t>WMrun</a:t>
            </a:r>
            <a:endParaRPr lang="en-US"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b="29157"/>
          <a:stretch/>
        </p:blipFill>
        <p:spPr>
          <a:xfrm>
            <a:off x="451704" y="1081870"/>
            <a:ext cx="4002301" cy="277737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6343" y="1208087"/>
            <a:ext cx="3778952" cy="2779746"/>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b="26413"/>
          <a:stretch/>
        </p:blipFill>
        <p:spPr>
          <a:xfrm>
            <a:off x="714268" y="4002491"/>
            <a:ext cx="10058400" cy="2855509"/>
          </a:xfrm>
          <a:prstGeom prst="rect">
            <a:avLst/>
          </a:prstGeom>
        </p:spPr>
      </p:pic>
      <p:sp>
        <p:nvSpPr>
          <p:cNvPr id="11" name="Oval 10"/>
          <p:cNvSpPr/>
          <p:nvPr/>
        </p:nvSpPr>
        <p:spPr>
          <a:xfrm>
            <a:off x="4716523" y="6143625"/>
            <a:ext cx="455552" cy="400050"/>
          </a:xfrm>
          <a:prstGeom prst="ellipse">
            <a:avLst/>
          </a:prstGeom>
          <a:solidFill>
            <a:srgbClr val="5B9BD5">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4716523" y="5177634"/>
            <a:ext cx="455552" cy="400050"/>
          </a:xfrm>
          <a:prstGeom prst="ellipse">
            <a:avLst/>
          </a:prstGeom>
          <a:solidFill>
            <a:srgbClr val="5B9BD5">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56759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6766661"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Adding Gf, complete the model</a:t>
            </a:r>
          </a:p>
        </p:txBody>
      </p:sp>
      <p:cxnSp>
        <p:nvCxnSpPr>
          <p:cNvPr id="12" name="Straight Arrow Connector 11"/>
          <p:cNvCxnSpPr/>
          <p:nvPr/>
        </p:nvCxnSpPr>
        <p:spPr>
          <a:xfrm flipV="1">
            <a:off x="4716523" y="2470558"/>
            <a:ext cx="18253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09958" y="2086568"/>
            <a:ext cx="830677" cy="369332"/>
          </a:xfrm>
          <a:prstGeom prst="rect">
            <a:avLst/>
          </a:prstGeom>
          <a:noFill/>
        </p:spPr>
        <p:txBody>
          <a:bodyPr wrap="none" rtlCol="0">
            <a:spAutoFit/>
          </a:bodyPr>
          <a:lstStyle/>
          <a:p>
            <a:r>
              <a:rPr lang="en-US" dirty="0" smtClean="0"/>
              <a:t>Add Gf</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96" y="1080685"/>
            <a:ext cx="3778952" cy="2779746"/>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1" t="53608" r="-41"/>
          <a:stretch/>
        </p:blipFill>
        <p:spPr>
          <a:xfrm>
            <a:off x="714268" y="5057775"/>
            <a:ext cx="10058400" cy="1800225"/>
          </a:xfrm>
          <a:prstGeom prst="rect">
            <a:avLst/>
          </a:prstGeom>
        </p:spPr>
      </p:pic>
      <p:sp>
        <p:nvSpPr>
          <p:cNvPr id="11" name="Oval 10"/>
          <p:cNvSpPr/>
          <p:nvPr/>
        </p:nvSpPr>
        <p:spPr>
          <a:xfrm>
            <a:off x="4716523" y="5972175"/>
            <a:ext cx="455552" cy="400050"/>
          </a:xfrm>
          <a:prstGeom prst="ellipse">
            <a:avLst/>
          </a:prstGeom>
          <a:solidFill>
            <a:srgbClr val="5B9BD5">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874" y="882223"/>
            <a:ext cx="5561012" cy="3120268"/>
          </a:xfrm>
          <a:prstGeom prst="rect">
            <a:avLst/>
          </a:prstGeom>
        </p:spPr>
      </p:pic>
    </p:spTree>
    <p:extLst>
      <p:ext uri="{BB962C8B-B14F-4D97-AF65-F5344CB8AC3E}">
        <p14:creationId xmlns:p14="http://schemas.microsoft.com/office/powerpoint/2010/main" val="200614122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8239948"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Same model selection for Visual Arrays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69" y="762000"/>
            <a:ext cx="4050154" cy="31686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37" y="3862268"/>
            <a:ext cx="10058400" cy="299573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9274" y="744953"/>
            <a:ext cx="5272088" cy="3079394"/>
          </a:xfrm>
          <a:prstGeom prst="rect">
            <a:avLst/>
          </a:prstGeom>
        </p:spPr>
      </p:pic>
    </p:spTree>
    <p:extLst>
      <p:ext uri="{BB962C8B-B14F-4D97-AF65-F5344CB8AC3E}">
        <p14:creationId xmlns:p14="http://schemas.microsoft.com/office/powerpoint/2010/main" val="15004514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8239948" cy="584775"/>
          </a:xfrm>
          <a:prstGeom prst="rect">
            <a:avLst/>
          </a:prstGeom>
          <a:noFill/>
        </p:spPr>
        <p:txBody>
          <a:bodyPr wrap="none" rtlCol="0">
            <a:spAutoFit/>
          </a:bodyPr>
          <a:lstStyle/>
          <a:p>
            <a:r>
              <a:rPr lang="en-US" sz="3200" dirty="0" smtClean="0">
                <a:solidFill>
                  <a:schemeClr val="tx2">
                    <a:lumMod val="75000"/>
                  </a:schemeClr>
                </a:solidFill>
                <a:latin typeface="+mj-lt"/>
              </a:rPr>
              <a:t>Results</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Same model selection for Visual Arrays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271" y="744953"/>
            <a:ext cx="5342066" cy="31202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237" y="744953"/>
            <a:ext cx="5561012" cy="3120268"/>
          </a:xfrm>
          <a:prstGeom prst="rect">
            <a:avLst/>
          </a:prstGeom>
        </p:spPr>
      </p:pic>
      <p:sp>
        <p:nvSpPr>
          <p:cNvPr id="13" name="U-Turn Arrow 12"/>
          <p:cNvSpPr/>
          <p:nvPr/>
        </p:nvSpPr>
        <p:spPr>
          <a:xfrm flipV="1">
            <a:off x="2799829" y="2880377"/>
            <a:ext cx="5672137" cy="642938"/>
          </a:xfrm>
          <a:prstGeom prst="uturnArrow">
            <a:avLst>
              <a:gd name="adj1" fmla="val 9444"/>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3791743" y="3851508"/>
            <a:ext cx="4257319" cy="369332"/>
          </a:xfrm>
          <a:prstGeom prst="rect">
            <a:avLst/>
          </a:prstGeom>
          <a:noFill/>
        </p:spPr>
        <p:txBody>
          <a:bodyPr wrap="none" rtlCol="0">
            <a:spAutoFit/>
          </a:bodyPr>
          <a:lstStyle/>
          <a:p>
            <a:r>
              <a:rPr lang="en-US" dirty="0" smtClean="0"/>
              <a:t>Same latent factor structure, different tasks</a:t>
            </a:r>
            <a:endParaRPr lang="en-US" dirty="0"/>
          </a:p>
        </p:txBody>
      </p:sp>
      <p:sp>
        <p:nvSpPr>
          <p:cNvPr id="15" name="TextBox 14"/>
          <p:cNvSpPr txBox="1"/>
          <p:nvPr/>
        </p:nvSpPr>
        <p:spPr>
          <a:xfrm>
            <a:off x="371476" y="4920075"/>
            <a:ext cx="11144249" cy="2031325"/>
          </a:xfrm>
          <a:prstGeom prst="rect">
            <a:avLst/>
          </a:prstGeom>
          <a:noFill/>
        </p:spPr>
        <p:txBody>
          <a:bodyPr wrap="square" rtlCol="0">
            <a:spAutoFit/>
          </a:bodyPr>
          <a:lstStyle/>
          <a:p>
            <a:r>
              <a:rPr lang="en-US" dirty="0" smtClean="0"/>
              <a:t>Main CCL : </a:t>
            </a:r>
            <a:r>
              <a:rPr lang="en-US" dirty="0"/>
              <a:t>The present study demonstrates that </a:t>
            </a:r>
            <a:r>
              <a:rPr lang="en-US" b="1" dirty="0"/>
              <a:t>working memory capacity and its relationship to fluid intelligence can be </a:t>
            </a:r>
            <a:r>
              <a:rPr lang="en-US" b="1" dirty="0" smtClean="0"/>
              <a:t>largely </a:t>
            </a:r>
            <a:r>
              <a:rPr lang="en-US" b="1" dirty="0"/>
              <a:t>described as primary memory, attention control, and secondary memory functioning in concert to facilitate complex cognition</a:t>
            </a:r>
            <a:r>
              <a:rPr lang="en-US" dirty="0"/>
              <a:t>. </a:t>
            </a:r>
            <a:endParaRPr lang="en-US" dirty="0" smtClean="0"/>
          </a:p>
          <a:p>
            <a:r>
              <a:rPr lang="en-US" dirty="0" smtClean="0"/>
              <a:t>All </a:t>
            </a:r>
            <a:r>
              <a:rPr lang="en-US" dirty="0"/>
              <a:t>working memory tasks had strong, direct, relationships to both attention control and </a:t>
            </a:r>
            <a:r>
              <a:rPr lang="en-US" dirty="0" smtClean="0"/>
              <a:t>secondary </a:t>
            </a:r>
            <a:r>
              <a:rPr lang="en-US" dirty="0"/>
              <a:t>memory. But in the </a:t>
            </a:r>
            <a:r>
              <a:rPr lang="en-US" b="1" dirty="0"/>
              <a:t>cases of complex span and visual arrays, the relationship to primary memory was explained by a common relationship to attention control. </a:t>
            </a:r>
          </a:p>
          <a:p>
            <a:endParaRPr lang="en-US" dirty="0"/>
          </a:p>
        </p:txBody>
      </p:sp>
    </p:spTree>
    <p:extLst>
      <p:ext uri="{BB962C8B-B14F-4D97-AF65-F5344CB8AC3E}">
        <p14:creationId xmlns:p14="http://schemas.microsoft.com/office/powerpoint/2010/main" val="16228712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3483839" cy="584775"/>
          </a:xfrm>
          <a:prstGeom prst="rect">
            <a:avLst/>
          </a:prstGeom>
          <a:noFill/>
        </p:spPr>
        <p:txBody>
          <a:bodyPr wrap="none" rtlCol="0">
            <a:spAutoFit/>
          </a:bodyPr>
          <a:lstStyle/>
          <a:p>
            <a:r>
              <a:rPr lang="en-US" sz="3200" dirty="0" smtClean="0">
                <a:solidFill>
                  <a:schemeClr val="tx2">
                    <a:lumMod val="75000"/>
                  </a:schemeClr>
                </a:solidFill>
                <a:latin typeface="+mj-lt"/>
              </a:rPr>
              <a:t>Discussion</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General</a:t>
            </a:r>
          </a:p>
        </p:txBody>
      </p:sp>
      <p:sp>
        <p:nvSpPr>
          <p:cNvPr id="2" name="TextBox 1"/>
          <p:cNvSpPr txBox="1"/>
          <p:nvPr/>
        </p:nvSpPr>
        <p:spPr>
          <a:xfrm>
            <a:off x="573024" y="914400"/>
            <a:ext cx="9845594" cy="3416320"/>
          </a:xfrm>
          <a:prstGeom prst="rect">
            <a:avLst/>
          </a:prstGeom>
          <a:noFill/>
        </p:spPr>
        <p:txBody>
          <a:bodyPr wrap="square" rtlCol="0">
            <a:spAutoFit/>
          </a:bodyPr>
          <a:lstStyle/>
          <a:p>
            <a:r>
              <a:rPr lang="en-US" dirty="0"/>
              <a:t>Running memory span performance reflects primary memory more strongly than either complex span or visual arrays tasks. The performance of these latter tasks is more closely associated with a person’s attention control and retrieval abilities </a:t>
            </a:r>
          </a:p>
          <a:p>
            <a:endParaRPr lang="en-US" dirty="0"/>
          </a:p>
          <a:p>
            <a:r>
              <a:rPr lang="en-US" dirty="0"/>
              <a:t>In terms of the relationship of visual arrays to fluid intelligence, there was no need to assume the presence of a separate </a:t>
            </a:r>
            <a:r>
              <a:rPr lang="en-US" dirty="0" err="1"/>
              <a:t>visuo</a:t>
            </a:r>
            <a:r>
              <a:rPr lang="en-US" dirty="0"/>
              <a:t>-spatial primary memory. The correlation is fully explained by the present memory factors, with no evidence of a residual relationship. </a:t>
            </a:r>
            <a:endParaRPr lang="en-US" dirty="0" smtClean="0"/>
          </a:p>
          <a:p>
            <a:endParaRPr lang="en-US" dirty="0"/>
          </a:p>
          <a:p>
            <a:r>
              <a:rPr lang="en-US" dirty="0"/>
              <a:t>O</a:t>
            </a:r>
            <a:r>
              <a:rPr lang="en-US" dirty="0" smtClean="0"/>
              <a:t>ur </a:t>
            </a:r>
            <a:r>
              <a:rPr lang="en-US" dirty="0"/>
              <a:t>results are consistent with the perspective of Fukuda and Vogel (2009, 2011) that visual arrays performance strongly </a:t>
            </a:r>
            <a:r>
              <a:rPr lang="en-US" dirty="0" smtClean="0"/>
              <a:t>reflects </a:t>
            </a:r>
            <a:r>
              <a:rPr lang="en-US" dirty="0"/>
              <a:t>a person’s ability to resist being drawn into </a:t>
            </a:r>
            <a:r>
              <a:rPr lang="en-US" dirty="0" smtClean="0"/>
              <a:t>distraction</a:t>
            </a:r>
            <a:r>
              <a:rPr lang="en-US" dirty="0"/>
              <a:t>. </a:t>
            </a:r>
          </a:p>
          <a:p>
            <a:endParaRPr lang="en-US" dirty="0"/>
          </a:p>
          <a:p>
            <a:endParaRPr lang="en-US" dirty="0"/>
          </a:p>
        </p:txBody>
      </p:sp>
    </p:spTree>
    <p:extLst>
      <p:ext uri="{BB962C8B-B14F-4D97-AF65-F5344CB8AC3E}">
        <p14:creationId xmlns:p14="http://schemas.microsoft.com/office/powerpoint/2010/main" val="132014219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8672246" cy="584775"/>
          </a:xfrm>
          <a:prstGeom prst="rect">
            <a:avLst/>
          </a:prstGeom>
          <a:noFill/>
        </p:spPr>
        <p:txBody>
          <a:bodyPr wrap="none" rtlCol="0">
            <a:spAutoFit/>
          </a:bodyPr>
          <a:lstStyle/>
          <a:p>
            <a:r>
              <a:rPr lang="en-US" sz="3200" dirty="0" smtClean="0">
                <a:solidFill>
                  <a:schemeClr val="tx2">
                    <a:lumMod val="75000"/>
                  </a:schemeClr>
                </a:solidFill>
                <a:latin typeface="+mj-lt"/>
              </a:rPr>
              <a:t>Discussion</a:t>
            </a:r>
            <a:r>
              <a:rPr lang="en-US" sz="3200" dirty="0" smtClean="0">
                <a:solidFill>
                  <a:schemeClr val="tx2">
                    <a:lumMod val="50000"/>
                  </a:schemeClr>
                </a:solidFill>
                <a:latin typeface="+mj-lt"/>
              </a:rPr>
              <a:t>|</a:t>
            </a:r>
            <a:r>
              <a:rPr lang="en-US" sz="3200" dirty="0" smtClean="0">
                <a:solidFill>
                  <a:schemeClr val="tx2">
                    <a:lumMod val="75000"/>
                  </a:schemeClr>
                </a:solidFill>
                <a:latin typeface="+mj-lt"/>
              </a:rPr>
              <a:t> </a:t>
            </a:r>
            <a:r>
              <a:rPr lang="en-US" sz="3200" dirty="0" smtClean="0">
                <a:solidFill>
                  <a:schemeClr val="tx2">
                    <a:lumMod val="60000"/>
                    <a:lumOff val="40000"/>
                  </a:schemeClr>
                </a:solidFill>
                <a:latin typeface="+mj-lt"/>
              </a:rPr>
              <a:t>How easy is it to build alternate models</a:t>
            </a:r>
          </a:p>
        </p:txBody>
      </p:sp>
      <p:sp>
        <p:nvSpPr>
          <p:cNvPr id="2" name="TextBox 1"/>
          <p:cNvSpPr txBox="1"/>
          <p:nvPr/>
        </p:nvSpPr>
        <p:spPr>
          <a:xfrm>
            <a:off x="573024" y="914400"/>
            <a:ext cx="6486144" cy="923330"/>
          </a:xfrm>
          <a:prstGeom prst="rect">
            <a:avLst/>
          </a:prstGeom>
          <a:noFill/>
        </p:spPr>
        <p:txBody>
          <a:bodyPr wrap="square" rtlCol="0">
            <a:spAutoFit/>
          </a:bodyPr>
          <a:lstStyle/>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928" y="1100138"/>
            <a:ext cx="8317893" cy="5224462"/>
          </a:xfrm>
          <a:prstGeom prst="rect">
            <a:avLst/>
          </a:prstGeom>
        </p:spPr>
      </p:pic>
      <p:sp>
        <p:nvSpPr>
          <p:cNvPr id="7" name="TextBox 6"/>
          <p:cNvSpPr txBox="1"/>
          <p:nvPr/>
        </p:nvSpPr>
        <p:spPr>
          <a:xfrm>
            <a:off x="6414239" y="1376065"/>
            <a:ext cx="5296963" cy="646331"/>
          </a:xfrm>
          <a:prstGeom prst="rect">
            <a:avLst/>
          </a:prstGeom>
          <a:noFill/>
        </p:spPr>
        <p:txBody>
          <a:bodyPr wrap="none" rtlCol="0">
            <a:spAutoFit/>
          </a:bodyPr>
          <a:lstStyle/>
          <a:p>
            <a:r>
              <a:rPr lang="en-US" dirty="0" smtClean="0"/>
              <a:t>Reduce constraints on AC, allow load on memory tasks</a:t>
            </a:r>
          </a:p>
          <a:p>
            <a:r>
              <a:rPr lang="en-US" dirty="0" smtClean="0"/>
              <a:t>Now AC loads heavily on Gf</a:t>
            </a:r>
            <a:endParaRPr lang="en-US" dirty="0"/>
          </a:p>
        </p:txBody>
      </p:sp>
    </p:spTree>
    <p:extLst>
      <p:ext uri="{BB962C8B-B14F-4D97-AF65-F5344CB8AC3E}">
        <p14:creationId xmlns:p14="http://schemas.microsoft.com/office/powerpoint/2010/main" val="6492979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ingle Corner Rectangle 2"/>
          <p:cNvSpPr/>
          <p:nvPr/>
        </p:nvSpPr>
        <p:spPr>
          <a:xfrm>
            <a:off x="0" y="0"/>
            <a:ext cx="189186" cy="6858000"/>
          </a:xfrm>
          <a:prstGeom prst="round1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charset="0"/>
            </a:endParaRPr>
          </a:p>
        </p:txBody>
      </p:sp>
      <p:sp>
        <p:nvSpPr>
          <p:cNvPr id="5" name="TextBox 4"/>
          <p:cNvSpPr txBox="1"/>
          <p:nvPr/>
        </p:nvSpPr>
        <p:spPr>
          <a:xfrm>
            <a:off x="3038956" y="160178"/>
            <a:ext cx="1157689" cy="584775"/>
          </a:xfrm>
          <a:prstGeom prst="rect">
            <a:avLst/>
          </a:prstGeom>
          <a:noFill/>
        </p:spPr>
        <p:txBody>
          <a:bodyPr wrap="none" rtlCol="0">
            <a:spAutoFit/>
          </a:bodyPr>
          <a:lstStyle/>
          <a:p>
            <a:r>
              <a:rPr lang="en-US" sz="3200" dirty="0" smtClean="0">
                <a:solidFill>
                  <a:schemeClr val="tx2">
                    <a:lumMod val="75000"/>
                  </a:schemeClr>
                </a:solidFill>
                <a:latin typeface="+mj-lt"/>
              </a:rPr>
              <a:t>Limits</a:t>
            </a:r>
            <a:endParaRPr lang="en-US" sz="3200" dirty="0" smtClean="0">
              <a:solidFill>
                <a:schemeClr val="tx2">
                  <a:lumMod val="60000"/>
                  <a:lumOff val="40000"/>
                </a:schemeClr>
              </a:solidFill>
              <a:latin typeface="+mj-lt"/>
            </a:endParaRPr>
          </a:p>
        </p:txBody>
      </p:sp>
      <p:sp>
        <p:nvSpPr>
          <p:cNvPr id="2" name="TextBox 1"/>
          <p:cNvSpPr txBox="1"/>
          <p:nvPr/>
        </p:nvSpPr>
        <p:spPr>
          <a:xfrm>
            <a:off x="573024" y="914400"/>
            <a:ext cx="10777728" cy="2862322"/>
          </a:xfrm>
          <a:prstGeom prst="rect">
            <a:avLst/>
          </a:prstGeom>
          <a:noFill/>
        </p:spPr>
        <p:txBody>
          <a:bodyPr wrap="square" rtlCol="0">
            <a:spAutoFit/>
          </a:bodyPr>
          <a:lstStyle/>
          <a:p>
            <a:r>
              <a:rPr lang="en-US" dirty="0" smtClean="0"/>
              <a:t>Conclusion with great functional implications based on very small differences of model fitting</a:t>
            </a:r>
          </a:p>
          <a:p>
            <a:endParaRPr lang="en-US" dirty="0"/>
          </a:p>
          <a:p>
            <a:r>
              <a:rPr lang="en-US" dirty="0" smtClean="0"/>
              <a:t>No prediction nor cross-validation </a:t>
            </a:r>
          </a:p>
          <a:p>
            <a:endParaRPr lang="en-US" dirty="0"/>
          </a:p>
          <a:p>
            <a:r>
              <a:rPr lang="en-US" dirty="0" smtClean="0"/>
              <a:t>No statistical method paragraph, No mention of the robustness of the underlying optimization algorithm</a:t>
            </a:r>
          </a:p>
          <a:p>
            <a:endParaRPr lang="en-US" dirty="0"/>
          </a:p>
          <a:p>
            <a:r>
              <a:rPr lang="en-US" dirty="0" smtClean="0"/>
              <a:t>No mention of resistance to assumption violation or data deletion</a:t>
            </a:r>
          </a:p>
          <a:p>
            <a:endParaRPr lang="en-US" dirty="0"/>
          </a:p>
          <a:p>
            <a:r>
              <a:rPr lang="en-US" dirty="0"/>
              <a:t>U</a:t>
            </a:r>
            <a:r>
              <a:rPr lang="en-US" dirty="0" smtClean="0"/>
              <a:t>sing SEM as a proof of causation instead of a correlational modeling tool</a:t>
            </a:r>
          </a:p>
          <a:p>
            <a:endParaRPr lang="en-US" dirty="0"/>
          </a:p>
        </p:txBody>
      </p:sp>
    </p:spTree>
    <p:extLst>
      <p:ext uri="{BB962C8B-B14F-4D97-AF65-F5344CB8AC3E}">
        <p14:creationId xmlns:p14="http://schemas.microsoft.com/office/powerpoint/2010/main" val="12043598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20484</TotalTime>
  <Words>7550</Words>
  <Application>Microsoft Macintosh PowerPoint</Application>
  <PresentationFormat>Widescreen</PresentationFormat>
  <Paragraphs>838</Paragraphs>
  <Slides>101</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Calibri</vt:lpstr>
      <vt:lpstr>Calibri Light</vt:lpstr>
      <vt:lpstr>Cambria Math</vt:lpstr>
      <vt:lpstr>Gill Sans Light</vt:lpstr>
      <vt:lpstr>Wingdings</vt:lpstr>
      <vt:lpstr>Arial</vt:lpstr>
      <vt:lpstr>Office Theme</vt:lpstr>
      <vt:lpstr>Structural Equation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Structural Equation Modeling</dc:title>
  <dc:creator>Albert Buchard</dc:creator>
  <cp:lastModifiedBy>Albert Buchard</cp:lastModifiedBy>
  <cp:revision>291</cp:revision>
  <dcterms:created xsi:type="dcterms:W3CDTF">2016-05-19T12:35:49Z</dcterms:created>
  <dcterms:modified xsi:type="dcterms:W3CDTF">2017-04-05T09:54:24Z</dcterms:modified>
</cp:coreProperties>
</file>